
<file path=[Content_Types].xml><?xml version="1.0" encoding="utf-8"?>
<Types xmlns="http://schemas.openxmlformats.org/package/2006/content-types"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emf" ContentType="image/x-emf"/>
  <Default Extension="rels" ContentType="application/vnd.openxmlformats-package.relationships+xml"/>
  <Default Extension="bin" ContentType="application/vnd.openxmlformats-officedocument.oleObject"/>
  <Override PartName="/ppt/slides/slide17.xml" ContentType="application/vnd.openxmlformats-officedocument.presentationml.slide+xml"/>
  <Override PartName="/ppt/slides/slide13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15.xml" ContentType="application/vnd.openxmlformats-officedocument.presentationml.slide+xml"/>
  <Override PartName="/ppt/slides/slide3.xml" ContentType="application/vnd.openxmlformats-officedocument.presentationml.slide+xml"/>
  <Override PartName="/ppt/slides/slide12.xml" ContentType="application/vnd.openxmlformats-officedocument.presentationml.slide+xml"/>
  <Override PartName="/ppt/slides/slide8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slides/slide16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.xml" ContentType="application/vnd.openxmlformats-officedocument.presentationml.slide+xml"/>
  <Override PartName="/ppt/viewProps.xml" ContentType="application/vnd.openxmlformats-officedocument.presentationml.viewProps+xml"/>
  <Override PartName="/ppt/slideLayouts/slideLayout6.xml" ContentType="application/vnd.openxmlformats-officedocument.presentationml.slideLayout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autoCompressPictures="0" embedTrueTypeFonts="1" saveSubsetFonts="1" strictFirstAndLastChars="0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</p:sldIdLst>
  <p:sldSz cx="9144000" cy="5143500" type="screen16x9"/>
  <p:notesSz cx="9144000" cy="5143500"/>
  <p:defaultTextStyle>
    <a:defPPr marR="0" lvl="0" algn="l">
      <a:lnSpc>
        <a:spcPct val="100000"/>
      </a:lnSpc>
      <a:spcBef>
        <a:spcPts val="0"/>
      </a:spcBef>
      <a:spcAft>
        <a:spcPts val="0"/>
      </a:spcAft>
    </a:defPPr>
    <a:lvl1pPr marR="0" lv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1pPr>
    <a:lvl2pPr marR="0" lvl="1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2pPr>
    <a:lvl3pPr marR="0" lvl="2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3pPr>
    <a:lvl4pPr marR="0" lvl="3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4pPr>
    <a:lvl5pPr marR="0" lvl="4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5pPr>
    <a:lvl6pPr marR="0" lvl="5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6pPr>
    <a:lvl7pPr marR="0" lvl="6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7pPr>
    <a:lvl8pPr marR="0" lvl="7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8pPr>
    <a:lvl9pPr marR="0" lvl="8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>
      <p:cViewPr varScale="1">
        <p:scale>
          <a:sx n="100" d="100"/>
          <a:sy n="100" d="100"/>
        </p:scale>
        <p:origin x="1914" y="798"/>
      </p:cViewPr>
      <p:guideLst>
        <p:guide pos="2160" orient="horz"/>
        <p:guide pos="2880"/>
      </p:guideLst>
    </p:cSldViewPr>
  </p:slide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presProps" Target="presProps.xml" /><Relationship Id="rId21" Type="http://schemas.openxmlformats.org/officeDocument/2006/relationships/tableStyles" Target="tableStyles.xml" /><Relationship Id="rId22" Type="http://schemas.openxmlformats.org/officeDocument/2006/relationships/viewProps" Target="viewProps.xml" /></Relationship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Title slide" preserve="0" showMasterPhAnim="0" type="title" userDrawn="1">
  <p:cSld name="TITL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 bwMode="auto"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pPr>
              <a:defRPr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 bwMode="auto"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pPr>
              <a:defRPr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 bwMode="auto"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t/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Big number" preserve="0" showMasterPhAnim="0" userDrawn="1">
  <p:cSld name="BIG_NUMB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 bwMode="auto"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pPr>
              <a:defRPr/>
            </a:pPr>
            <a:r>
              <a:rPr/>
              <a:t>xx%</a:t>
            </a:r>
            <a:endParaRPr/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 bwMode="auto"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 bwMode="auto"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t/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Blank" preserve="0" showMasterPhAnim="0" type="blank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 bwMode="auto"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t/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Section header" preserve="0" showMasterPhAnim="0" type="secHead" userDrawn="1">
  <p:cSld name="SECTION_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 bwMode="auto"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pPr>
              <a:defRPr/>
            </a:pPr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 bwMode="auto"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t/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Title and body" preserve="0" showMasterPhAnim="0" type="tx" userDrawn="1">
  <p:cSld name="TITLE_AND_BOD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 bwMode="auto"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 bwMode="auto"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 bwMode="auto"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t/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Title and two columns" preserve="0" showMasterPhAnim="0" type="twoColTx" userDrawn="1">
  <p:cSld name="TITLE_AND_TWO_COLUMN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 bwMode="auto"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 bwMode="auto"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pPr>
              <a:defRPr/>
            </a:pPr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 bwMode="auto">
          <a:xfrm>
            <a:off x="4832399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pPr>
              <a:defRPr/>
            </a:pPr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 bwMode="auto"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t/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Title only" preserve="0" showMasterPhAnim="0" type="titleOnly" userDrawn="1">
  <p:cSld name="TITLE_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 bwMode="auto"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 bwMode="auto"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t/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One column text" preserve="0" showMasterPhAnim="0" userDrawn="1">
  <p:cSld name="ONE_COLUMN_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 bwMode="auto"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pPr>
              <a:defRPr/>
            </a:pPr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 bwMode="auto"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pPr>
              <a:defRPr/>
            </a:pPr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 bwMode="auto"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t/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Main point" preserve="0" showMasterPhAnim="0" userDrawn="1">
  <p:cSld name="MAIN_POI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 bwMode="auto"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pPr>
              <a:defRPr/>
            </a:pPr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 bwMode="auto"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t/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Section title and description" preserve="0" showMasterPhAnim="0" userDrawn="1">
  <p:cSld name="SECTION_TITLE_AND_DESCRI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 bwMode="auto"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 bwMode="auto">
          <a:xfrm>
            <a:off x="265500" y="1233175"/>
            <a:ext cx="4045199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pPr>
              <a:defRPr/>
            </a:pPr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 bwMode="auto">
          <a:xfrm>
            <a:off x="265500" y="2803075"/>
            <a:ext cx="4045199" cy="12350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pPr>
              <a:defRPr/>
            </a:pPr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 bwMode="auto"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 bwMode="auto"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t/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Caption" preserve="0" showMasterPhAnim="0" userDrawn="1">
  <p:cSld name="CAPTION_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 bwMode="auto"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 bwMode="auto"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t/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simple-dark-2">
    <p:bg>
      <p:bgPr shadeToTitle="0">
        <a:solidFill>
          <a:schemeClr val="lt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 bwMode="auto"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 bwMode="auto"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 bwMode="auto"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ru"/>
              <a:t/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marR="0" lvl="0" algn="l">
        <a:lnSpc>
          <a:spcPct val="100000"/>
        </a:lnSpc>
        <a:spcBef>
          <a:spcPts val="0"/>
        </a:spcBef>
        <a:spcAft>
          <a:spcPts val="0"/>
        </a:spcAft>
      </a:defPPr>
      <a:lvl1pPr marR="0" lv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1pPr>
      <a:lvl2pPr marR="0" lvl="1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2pPr>
      <a:lvl3pPr marR="0" lvl="2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3pPr>
      <a:lvl4pPr marR="0" lvl="3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4pPr>
      <a:lvl5pPr marR="0" lvl="4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5pPr>
      <a:lvl6pPr marR="0" lvl="5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6pPr>
      <a:lvl7pPr marR="0" lvl="6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7pPr>
      <a:lvl8pPr marR="0" lvl="7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8pPr>
      <a:lvl9pPr marR="0" lvl="8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9pPr>
    </p:titleStyle>
    <p:bodyStyle>
      <a:defPPr marR="0" lvl="0" algn="l">
        <a:lnSpc>
          <a:spcPct val="100000"/>
        </a:lnSpc>
        <a:spcBef>
          <a:spcPts val="0"/>
        </a:spcBef>
        <a:spcAft>
          <a:spcPts val="0"/>
        </a:spcAft>
      </a:defPPr>
      <a:lvl1pPr marR="0" lv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1pPr>
      <a:lvl2pPr marR="0" lvl="1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2pPr>
      <a:lvl3pPr marR="0" lvl="2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3pPr>
      <a:lvl4pPr marR="0" lvl="3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4pPr>
      <a:lvl5pPr marR="0" lvl="4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5pPr>
      <a:lvl6pPr marR="0" lvl="5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6pPr>
      <a:lvl7pPr marR="0" lvl="6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7pPr>
      <a:lvl8pPr marR="0" lvl="7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8pPr>
      <a:lvl9pPr marR="0" lvl="8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9pPr>
    </p:bodyStyle>
    <p:otherStyle>
      <a:defPPr marR="0" lvl="0" algn="l">
        <a:lnSpc>
          <a:spcPct val="100000"/>
        </a:lnSpc>
        <a:spcBef>
          <a:spcPts val="0"/>
        </a:spcBef>
        <a:spcAft>
          <a:spcPts val="0"/>
        </a:spcAft>
      </a:defPPr>
      <a:lvl1pPr marR="0" lv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1pPr>
      <a:lvl2pPr marR="0" lvl="1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2pPr>
      <a:lvl3pPr marR="0" lvl="2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3pPr>
      <a:lvl4pPr marR="0" lvl="3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4pPr>
      <a:lvl5pPr marR="0" lvl="4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5pPr>
      <a:lvl6pPr marR="0" lvl="5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6pPr>
      <a:lvl7pPr marR="0" lvl="6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7pPr>
      <a:lvl8pPr marR="0" lvl="7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8pPr>
      <a:lvl9pPr marR="0" lvl="8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hyperlink" Target="https://vk.com/weldingthefuture" TargetMode="External"/><Relationship Id="rId5" Type="http://schemas.openxmlformats.org/officeDocument/2006/relationships/image" Target="../media/image3.png"/><Relationship Id="rId6" Type="http://schemas.openxmlformats.org/officeDocument/2006/relationships/hyperlink" Target="https://www.youtube.com/channel/UCl8PquU0XzMOgcBpf8oQ8uA" TargetMode="External"/><Relationship Id="rId7" Type="http://schemas.openxmlformats.org/officeDocument/2006/relationships/image" Target="../media/image4.pn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jpg"/><Relationship Id="rId3" Type="http://schemas.openxmlformats.org/officeDocument/2006/relationships/image" Target="../media/image24.jpg"/><Relationship Id="rId4" Type="http://schemas.openxmlformats.org/officeDocument/2006/relationships/image" Target="../media/image25.jpg"/><Relationship Id="rId5" Type="http://schemas.openxmlformats.org/officeDocument/2006/relationships/image" Target="../media/image26.jp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7.jpg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8.png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9.jpg"/><Relationship Id="rId3" Type="http://schemas.openxmlformats.org/officeDocument/2006/relationships/image" Target="../media/image30.jpg"/><Relationship Id="rId4" Type="http://schemas.openxmlformats.org/officeDocument/2006/relationships/image" Target="../media/image31.png"/><Relationship Id="rId5" Type="http://schemas.openxmlformats.org/officeDocument/2006/relationships/hyperlink" Target="https://vk.com/weldingthefuture" TargetMode="External"/><Relationship Id="rId6" Type="http://schemas.openxmlformats.org/officeDocument/2006/relationships/image" Target="../media/image3.png"/><Relationship Id="rId7" Type="http://schemas.openxmlformats.org/officeDocument/2006/relationships/hyperlink" Target="https://www.youtube.com/channel/UCl8PquU0XzMOgcBpf8oQ8uA" TargetMode="External"/><Relationship Id="rId8" Type="http://schemas.openxmlformats.org/officeDocument/2006/relationships/image" Target="../media/image4.png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yandex.ru/maps/-/CDqdN8pL" TargetMode="External"/><Relationship Id="rId3" Type="http://schemas.openxmlformats.org/officeDocument/2006/relationships/image" Target="../media/image32.jpg"/></Relationships>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mailto:academy@svar-go.ru" TargetMode="External"/><Relationship Id="rId3" Type="http://schemas.openxmlformats.org/officeDocument/2006/relationships/hyperlink" Target="http://www.svar-go.ru/" TargetMode="External"/><Relationship Id="rId4" Type="http://schemas.openxmlformats.org/officeDocument/2006/relationships/hyperlink" Target="http://www.svargo.academy/" TargetMode="External"/><Relationship Id="rId5" Type="http://schemas.openxmlformats.org/officeDocument/2006/relationships/hyperlink" Target="https://dzen.ru/id/6038e82e2427a6047b895af2" TargetMode="External"/><Relationship Id="rId6" Type="http://schemas.openxmlformats.org/officeDocument/2006/relationships/image" Target="../media/image33.png"/><Relationship Id="rId7" Type="http://schemas.openxmlformats.org/officeDocument/2006/relationships/hyperlink" Target="https://api.whatsapp.com/send/?phone=%2B79250835618&amp;text&amp;type=phone_number&amp;app_absent=0" TargetMode="External"/><Relationship Id="rId8" Type="http://schemas.openxmlformats.org/officeDocument/2006/relationships/image" Target="../media/image34.png"/><Relationship Id="rId9" Type="http://schemas.openxmlformats.org/officeDocument/2006/relationships/hyperlink" Target="https://t.me/SvargoAcademy" TargetMode="External"/><Relationship Id="rId10" Type="http://schemas.openxmlformats.org/officeDocument/2006/relationships/image" Target="../media/image35.png"/><Relationship Id="rId11" Type="http://schemas.openxmlformats.org/officeDocument/2006/relationships/hyperlink" Target="https://vk.com/weldingthefuture" TargetMode="External"/><Relationship Id="rId12" Type="http://schemas.openxmlformats.org/officeDocument/2006/relationships/image" Target="../media/image3.png"/><Relationship Id="rId13" Type="http://schemas.openxmlformats.org/officeDocument/2006/relationships/hyperlink" Target="https://www.youtube.com/channel/UCl8PquU0XzMOgcBpf8oQ8uA" TargetMode="External"/><Relationship Id="rId14" Type="http://schemas.openxmlformats.org/officeDocument/2006/relationships/image" Target="../media/image4.png"/><Relationship Id="rId15" Type="http://schemas.openxmlformats.org/officeDocument/2006/relationships/image" Target="../media/image36.pn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jpg"/><Relationship Id="rId6" Type="http://schemas.openxmlformats.org/officeDocument/2006/relationships/image" Target="../media/image11.png"/><Relationship Id="rId7" Type="http://schemas.openxmlformats.org/officeDocument/2006/relationships/image" Target="../media/image12.pn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jpg"/><Relationship Id="rId3" Type="http://schemas.openxmlformats.org/officeDocument/2006/relationships/image" Target="../media/image15.jpg"/><Relationship Id="rId4" Type="http://schemas.openxmlformats.org/officeDocument/2006/relationships/image" Target="../media/image16.jp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emf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emf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image" Target="../media/image21.jpg"/><Relationship Id="rId5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rcRect l="6512" t="13898" r="6512" b="11376"/>
          <a:stretch/>
        </p:blipFill>
        <p:spPr bwMode="auto">
          <a:xfrm>
            <a:off x="0" y="1"/>
            <a:ext cx="9144000" cy="514350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 bwMode="auto">
          <a:xfrm>
            <a:off x="-1412" y="3291829"/>
            <a:ext cx="9145412" cy="1512168"/>
          </a:xfrm>
          <a:prstGeom prst="rect">
            <a:avLst/>
          </a:prstGeom>
          <a:solidFill>
            <a:srgbClr val="931A11">
              <a:alpha val="1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383162" y="3392319"/>
            <a:ext cx="2376264" cy="1337765"/>
          </a:xfrm>
          <a:prstGeom prst="rect">
            <a:avLst/>
          </a:prstGeom>
        </p:spPr>
      </p:pic>
      <p:pic>
        <p:nvPicPr>
          <p:cNvPr id="19" name="Google Shape;57;p13">
            <a:hlinkClick r:id="rId4"/>
          </p:cNvPr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6498170" y="3754983"/>
            <a:ext cx="264753" cy="264753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56;p13"/>
          <p:cNvSpPr txBox="1"/>
          <p:nvPr/>
        </p:nvSpPr>
        <p:spPr bwMode="auto">
          <a:xfrm>
            <a:off x="6805341" y="4024834"/>
            <a:ext cx="2115792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200">
                <a:solidFill>
                  <a:schemeClr val="tx1"/>
                </a:solidFill>
                <a:latin typeface="Manrope Medium"/>
              </a:rPr>
              <a:t>свариваем будущее</a:t>
            </a:r>
            <a:r>
              <a:rPr lang="en-US" sz="1200" b="0" i="0">
                <a:solidFill>
                  <a:schemeClr val="tx1"/>
                </a:solidFill>
                <a:latin typeface="Manrope Medium"/>
              </a:rPr>
              <a:t> </a:t>
            </a:r>
            <a:endParaRPr sz="1200">
              <a:solidFill>
                <a:schemeClr val="tx1"/>
              </a:solidFill>
              <a:latin typeface="Manrope Medium"/>
            </a:endParaRPr>
          </a:p>
        </p:txBody>
      </p:sp>
      <p:sp>
        <p:nvSpPr>
          <p:cNvPr id="21" name="Google Shape;56;p13"/>
          <p:cNvSpPr txBox="1"/>
          <p:nvPr/>
        </p:nvSpPr>
        <p:spPr bwMode="auto">
          <a:xfrm>
            <a:off x="6781227" y="3703494"/>
            <a:ext cx="1491833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200" b="0" i="0">
                <a:solidFill>
                  <a:schemeClr val="bg2">
                    <a:lumMod val="50000"/>
                    <a:lumOff val="50000"/>
                  </a:schemeClr>
                </a:solidFill>
                <a:latin typeface="Manrope Medium"/>
              </a:rPr>
              <a:t> </a:t>
            </a:r>
            <a:r>
              <a:rPr lang="en-US" sz="1200" b="0" i="0">
                <a:solidFill>
                  <a:schemeClr val="tx1"/>
                </a:solidFill>
                <a:latin typeface="Manrope Medium"/>
              </a:rPr>
              <a:t>weldingthefuture</a:t>
            </a:r>
            <a:r>
              <a:rPr lang="en-US" sz="1200" b="0" i="0">
                <a:solidFill>
                  <a:schemeClr val="bg2">
                    <a:lumMod val="50000"/>
                    <a:lumOff val="50000"/>
                  </a:schemeClr>
                </a:solidFill>
                <a:latin typeface="Manrope Medium"/>
              </a:rPr>
              <a:t> </a:t>
            </a:r>
            <a:endParaRPr sz="1200">
              <a:solidFill>
                <a:schemeClr val="bg2">
                  <a:lumMod val="50000"/>
                  <a:lumOff val="50000"/>
                </a:schemeClr>
              </a:solidFill>
              <a:latin typeface="Manrope Medium"/>
            </a:endParaRPr>
          </a:p>
        </p:txBody>
      </p:sp>
      <p:pic>
        <p:nvPicPr>
          <p:cNvPr id="22" name="Рисунок 21">
            <a:hlinkClick r:id="rId6"/>
          </p:cNvPr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6500914" y="4072629"/>
            <a:ext cx="297584" cy="2975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6" name="Google Shape;68;p14"/>
          <p:cNvSpPr/>
          <p:nvPr/>
        </p:nvSpPr>
        <p:spPr bwMode="auto">
          <a:xfrm>
            <a:off x="233772" y="1417916"/>
            <a:ext cx="1407170" cy="429055"/>
          </a:xfrm>
          <a:prstGeom prst="rect">
            <a:avLst/>
          </a:prstGeom>
          <a:solidFill>
            <a:srgbClr val="B628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b="1">
              <a:highlight>
                <a:srgbClr val="B62825"/>
              </a:highlight>
            </a:endParaRPr>
          </a:p>
        </p:txBody>
      </p:sp>
      <p:sp>
        <p:nvSpPr>
          <p:cNvPr id="32" name="Google Shape;222;p22"/>
          <p:cNvSpPr/>
          <p:nvPr/>
        </p:nvSpPr>
        <p:spPr bwMode="auto">
          <a:xfrm>
            <a:off x="3203848" y="195486"/>
            <a:ext cx="5669738" cy="1542137"/>
          </a:xfrm>
          <a:prstGeom prst="rect">
            <a:avLst/>
          </a:prstGeom>
          <a:solidFill>
            <a:schemeClr val="accent2">
              <a:lumMod val="1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18" name="Google Shape;218;p22"/>
          <p:cNvSpPr/>
          <p:nvPr/>
        </p:nvSpPr>
        <p:spPr bwMode="auto">
          <a:xfrm>
            <a:off x="225084" y="1848224"/>
            <a:ext cx="2914800" cy="1447050"/>
          </a:xfrm>
          <a:prstGeom prst="rect">
            <a:avLst/>
          </a:prstGeom>
          <a:solidFill>
            <a:schemeClr val="accent2">
              <a:lumMod val="1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19" name="Google Shape;219;p22"/>
          <p:cNvSpPr/>
          <p:nvPr/>
        </p:nvSpPr>
        <p:spPr bwMode="auto">
          <a:xfrm>
            <a:off x="225084" y="3361904"/>
            <a:ext cx="2914800" cy="1498605"/>
          </a:xfrm>
          <a:prstGeom prst="rect">
            <a:avLst/>
          </a:prstGeom>
          <a:solidFill>
            <a:schemeClr val="accent2">
              <a:lumMod val="1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20" name="Google Shape;220;p22"/>
          <p:cNvSpPr/>
          <p:nvPr/>
        </p:nvSpPr>
        <p:spPr bwMode="auto">
          <a:xfrm>
            <a:off x="3203964" y="1846971"/>
            <a:ext cx="2914800" cy="1447050"/>
          </a:xfrm>
          <a:prstGeom prst="rect">
            <a:avLst/>
          </a:prstGeom>
          <a:solidFill>
            <a:schemeClr val="accent2">
              <a:lumMod val="1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21" name="Google Shape;221;p22"/>
          <p:cNvSpPr/>
          <p:nvPr/>
        </p:nvSpPr>
        <p:spPr bwMode="auto">
          <a:xfrm>
            <a:off x="3203848" y="3361904"/>
            <a:ext cx="2914800" cy="1514102"/>
          </a:xfrm>
          <a:prstGeom prst="rect">
            <a:avLst/>
          </a:prstGeom>
          <a:solidFill>
            <a:schemeClr val="accent2">
              <a:lumMod val="1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22" name="Google Shape;222;p22"/>
          <p:cNvSpPr/>
          <p:nvPr/>
        </p:nvSpPr>
        <p:spPr bwMode="auto">
          <a:xfrm>
            <a:off x="6195510" y="1846971"/>
            <a:ext cx="2696970" cy="3029036"/>
          </a:xfrm>
          <a:prstGeom prst="rect">
            <a:avLst/>
          </a:prstGeom>
          <a:solidFill>
            <a:schemeClr val="accent2">
              <a:lumMod val="1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25" name="Google Shape;225;p22"/>
          <p:cNvSpPr txBox="1"/>
          <p:nvPr/>
        </p:nvSpPr>
        <p:spPr bwMode="auto">
          <a:xfrm>
            <a:off x="4584144" y="276523"/>
            <a:ext cx="3222731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200">
                <a:solidFill>
                  <a:schemeClr val="bg2">
                    <a:lumMod val="50000"/>
                    <a:lumOff val="50000"/>
                  </a:schemeClr>
                </a:solidFill>
                <a:latin typeface="Manrope Medium"/>
                <a:ea typeface="Montserrat"/>
                <a:cs typeface="Montserrat"/>
              </a:rPr>
              <a:t>Повышение эффективности сварочных работ на производстве компании</a:t>
            </a:r>
            <a:endParaRPr>
              <a:solidFill>
                <a:schemeClr val="bg2">
                  <a:lumMod val="50000"/>
                  <a:lumOff val="50000"/>
                </a:schemeClr>
              </a:solidFill>
              <a:latin typeface="Manrope Medium"/>
            </a:endParaRPr>
          </a:p>
        </p:txBody>
      </p:sp>
      <p:sp>
        <p:nvSpPr>
          <p:cNvPr id="226" name="Google Shape;226;p22"/>
          <p:cNvSpPr txBox="1"/>
          <p:nvPr/>
        </p:nvSpPr>
        <p:spPr bwMode="auto">
          <a:xfrm>
            <a:off x="4243453" y="919006"/>
            <a:ext cx="4057838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23850" lvl="0" indent="-171450" algn="l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200"/>
              <a:buFont typeface="Arial"/>
              <a:buChar char="•"/>
              <a:defRPr/>
            </a:pPr>
            <a:r>
              <a:rPr lang="ru" sz="1200">
                <a:solidFill>
                  <a:schemeClr val="bg2">
                    <a:lumMod val="50000"/>
                    <a:lumOff val="50000"/>
                  </a:schemeClr>
                </a:solidFill>
                <a:latin typeface="Manrope Medium"/>
                <a:ea typeface="Montserrat"/>
                <a:cs typeface="Montserrat"/>
              </a:rPr>
              <a:t>Аттестацию сварщиков </a:t>
            </a:r>
            <a:endParaRPr lang="en-US" sz="1200">
              <a:solidFill>
                <a:schemeClr val="bg2">
                  <a:lumMod val="50000"/>
                  <a:lumOff val="50000"/>
                </a:schemeClr>
              </a:solidFill>
              <a:latin typeface="Manrope Medium"/>
              <a:ea typeface="Montserrat"/>
              <a:cs typeface="Montserrat"/>
            </a:endParaRPr>
          </a:p>
          <a:p>
            <a:pPr marL="323850" lvl="0" indent="-171450" algn="l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200"/>
              <a:buFont typeface="Arial"/>
              <a:buChar char="•"/>
              <a:defRPr/>
            </a:pPr>
            <a:r>
              <a:rPr lang="ru" sz="1200">
                <a:solidFill>
                  <a:schemeClr val="bg2">
                    <a:lumMod val="50000"/>
                    <a:lumOff val="50000"/>
                  </a:schemeClr>
                </a:solidFill>
                <a:latin typeface="Manrope Medium"/>
                <a:ea typeface="Montserrat"/>
                <a:cs typeface="Montserrat"/>
              </a:rPr>
              <a:t>Осмотр сварочного оборудования, производства, готовых изделий </a:t>
            </a:r>
            <a:endParaRPr sz="1200">
              <a:solidFill>
                <a:schemeClr val="bg2">
                  <a:lumMod val="50000"/>
                  <a:lumOff val="50000"/>
                </a:schemeClr>
              </a:solidFill>
              <a:latin typeface="Manrope Medium"/>
              <a:ea typeface="Montserrat"/>
              <a:cs typeface="Montserrat"/>
            </a:endParaRPr>
          </a:p>
        </p:txBody>
      </p:sp>
      <p:sp>
        <p:nvSpPr>
          <p:cNvPr id="227" name="Google Shape;227;p22"/>
          <p:cNvSpPr txBox="1"/>
          <p:nvPr/>
        </p:nvSpPr>
        <p:spPr bwMode="auto">
          <a:xfrm>
            <a:off x="3427214" y="311145"/>
            <a:ext cx="990256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>
                <a:solidFill>
                  <a:schemeClr val="tx1"/>
                </a:solidFill>
                <a:latin typeface="Manrope Medium"/>
                <a:ea typeface="Montserrat"/>
                <a:cs typeface="Montserrat"/>
              </a:rPr>
              <a:t>ЗАДАЧА: </a:t>
            </a:r>
            <a:endParaRPr>
              <a:solidFill>
                <a:schemeClr val="tx1"/>
              </a:solidFill>
              <a:latin typeface="Manrope Medium"/>
            </a:endParaRPr>
          </a:p>
        </p:txBody>
      </p:sp>
      <p:sp>
        <p:nvSpPr>
          <p:cNvPr id="228" name="Google Shape;228;p22"/>
          <p:cNvSpPr txBox="1"/>
          <p:nvPr/>
        </p:nvSpPr>
        <p:spPr bwMode="auto">
          <a:xfrm>
            <a:off x="3418243" y="915566"/>
            <a:ext cx="1164927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>
                <a:solidFill>
                  <a:schemeClr val="tx1"/>
                </a:solidFill>
                <a:latin typeface="Manrope Medium"/>
                <a:ea typeface="Montserrat"/>
                <a:cs typeface="Montserrat"/>
              </a:rPr>
              <a:t>ПРОВЕЛИ: </a:t>
            </a:r>
            <a:endParaRPr>
              <a:solidFill>
                <a:schemeClr val="tx1"/>
              </a:solidFill>
              <a:latin typeface="Manrope Medium"/>
            </a:endParaRPr>
          </a:p>
        </p:txBody>
      </p:sp>
      <p:sp>
        <p:nvSpPr>
          <p:cNvPr id="229" name="Google Shape;229;p22"/>
          <p:cNvSpPr txBox="1"/>
          <p:nvPr/>
        </p:nvSpPr>
        <p:spPr bwMode="auto">
          <a:xfrm>
            <a:off x="362869" y="1453401"/>
            <a:ext cx="1278074" cy="417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>
                <a:solidFill>
                  <a:schemeClr val="tx1"/>
                </a:solidFill>
                <a:latin typeface="Hisqaida 2018"/>
                <a:ea typeface="Montserrat"/>
                <a:cs typeface="Montserrat"/>
              </a:rPr>
              <a:t>ВЫЯВЛЕНО:</a:t>
            </a:r>
            <a:endParaRPr sz="1100">
              <a:solidFill>
                <a:schemeClr val="tx1"/>
              </a:solidFill>
              <a:latin typeface="Hisqaida 2018"/>
            </a:endParaRPr>
          </a:p>
        </p:txBody>
      </p:sp>
      <p:sp>
        <p:nvSpPr>
          <p:cNvPr id="232" name="Google Shape;232;p22"/>
          <p:cNvSpPr txBox="1"/>
          <p:nvPr/>
        </p:nvSpPr>
        <p:spPr bwMode="auto">
          <a:xfrm>
            <a:off x="1037567" y="3497703"/>
            <a:ext cx="2089419" cy="1175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200">
                <a:solidFill>
                  <a:schemeClr val="tx1"/>
                </a:solidFill>
                <a:latin typeface="Manrope Medium"/>
                <a:ea typeface="Montserrat"/>
                <a:cs typeface="Montserrat"/>
              </a:rPr>
              <a:t>Отсутствие у сварщиков глубоких знаний по сварочным аппаратам </a:t>
            </a:r>
            <a:endParaRPr>
              <a:latin typeface="Manrope Medium"/>
            </a:endParaRPr>
          </a:p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000">
                <a:solidFill>
                  <a:schemeClr val="bg2">
                    <a:lumMod val="50000"/>
                    <a:lumOff val="50000"/>
                  </a:schemeClr>
                </a:solidFill>
                <a:latin typeface="Manrope Medium"/>
                <a:ea typeface="Montserrat"/>
                <a:cs typeface="Montserrat"/>
              </a:rPr>
              <a:t>(не знают, как правильно настроить)</a:t>
            </a:r>
            <a:endParaRPr sz="1000">
              <a:solidFill>
                <a:schemeClr val="bg2">
                  <a:lumMod val="50000"/>
                  <a:lumOff val="50000"/>
                </a:schemeClr>
              </a:solidFill>
              <a:latin typeface="Manrope Medium"/>
              <a:ea typeface="Montserrat"/>
              <a:cs typeface="Montserrat"/>
            </a:endParaRPr>
          </a:p>
        </p:txBody>
      </p:sp>
      <p:sp>
        <p:nvSpPr>
          <p:cNvPr id="233" name="Google Shape;233;p22"/>
          <p:cNvSpPr txBox="1"/>
          <p:nvPr/>
        </p:nvSpPr>
        <p:spPr bwMode="auto">
          <a:xfrm>
            <a:off x="7020271" y="2211709"/>
            <a:ext cx="1837643" cy="2076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200">
                <a:solidFill>
                  <a:schemeClr val="tx1"/>
                </a:solidFill>
                <a:latin typeface="Manrope Medium"/>
                <a:ea typeface="Montserrat"/>
                <a:cs typeface="Montserrat"/>
              </a:rPr>
              <a:t>Отсутствие  инициативы </a:t>
            </a:r>
            <a:endParaRPr>
              <a:latin typeface="Manrope Medium"/>
            </a:endParaRPr>
          </a:p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200">
                <a:solidFill>
                  <a:schemeClr val="tx1"/>
                </a:solidFill>
                <a:latin typeface="Manrope Medium"/>
                <a:ea typeface="Montserrat"/>
                <a:cs typeface="Montserrat"/>
              </a:rPr>
              <a:t>в улучшении процесса работы по сварке</a:t>
            </a:r>
            <a:endParaRPr>
              <a:latin typeface="Manrope Medium"/>
            </a:endParaRPr>
          </a:p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000">
                <a:solidFill>
                  <a:schemeClr val="bg2">
                    <a:lumMod val="50000"/>
                    <a:lumOff val="50000"/>
                  </a:schemeClr>
                </a:solidFill>
                <a:latin typeface="Manrope Medium"/>
                <a:ea typeface="Montserrat"/>
                <a:cs typeface="Montserrat"/>
              </a:rPr>
              <a:t>халатное отношение к оборудованию: грязный аппарат, нет ухода, разбиты ролики, евросоединение горелки  пропускает защитный газ.</a:t>
            </a:r>
            <a:endParaRPr sz="1000">
              <a:solidFill>
                <a:schemeClr val="bg2">
                  <a:lumMod val="50000"/>
                  <a:lumOff val="50000"/>
                </a:schemeClr>
              </a:solidFill>
              <a:latin typeface="Manrope Medium"/>
              <a:ea typeface="Montserrat"/>
              <a:cs typeface="Montserrat"/>
            </a:endParaRPr>
          </a:p>
        </p:txBody>
      </p:sp>
      <p:sp>
        <p:nvSpPr>
          <p:cNvPr id="27" name="Google Shape;66;p14"/>
          <p:cNvSpPr txBox="1"/>
          <p:nvPr/>
        </p:nvSpPr>
        <p:spPr bwMode="auto">
          <a:xfrm>
            <a:off x="197582" y="234264"/>
            <a:ext cx="2839592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400" b="1">
                <a:solidFill>
                  <a:schemeClr val="tx1"/>
                </a:solidFill>
                <a:latin typeface="Manrope Medium"/>
                <a:ea typeface="Montserrat"/>
                <a:cs typeface="Montserrat"/>
              </a:rPr>
              <a:t>КЕЙС </a:t>
            </a:r>
            <a:endParaRPr lang="en-US" sz="2400" b="1">
              <a:solidFill>
                <a:schemeClr val="tx1"/>
              </a:solidFill>
              <a:latin typeface="Manrope Medium"/>
              <a:ea typeface="Montserrat"/>
              <a:cs typeface="Montserrat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400" b="1">
                <a:solidFill>
                  <a:schemeClr val="tx1"/>
                </a:solidFill>
                <a:latin typeface="Manrope Medium"/>
                <a:ea typeface="Montserrat"/>
                <a:cs typeface="Montserrat"/>
              </a:rPr>
              <a:t>ООО “Стан 2000”</a:t>
            </a:r>
            <a:endParaRPr sz="2400">
              <a:latin typeface="Manrope Medium"/>
            </a:endParaRPr>
          </a:p>
        </p:txBody>
      </p:sp>
      <p:sp>
        <p:nvSpPr>
          <p:cNvPr id="22" name="Google Shape;229;p22"/>
          <p:cNvSpPr txBox="1"/>
          <p:nvPr/>
        </p:nvSpPr>
        <p:spPr bwMode="auto">
          <a:xfrm>
            <a:off x="270414" y="1737622"/>
            <a:ext cx="686163" cy="1600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8000" b="1">
                <a:solidFill>
                  <a:schemeClr val="bg1"/>
                </a:solidFill>
                <a:latin typeface="Heading"/>
                <a:ea typeface="Montserrat"/>
                <a:cs typeface="Montserrat"/>
              </a:rPr>
              <a:t>1</a:t>
            </a:r>
            <a:endParaRPr sz="8000" b="1">
              <a:solidFill>
                <a:schemeClr val="bg1"/>
              </a:solidFill>
              <a:latin typeface="Heading"/>
            </a:endParaRPr>
          </a:p>
        </p:txBody>
      </p:sp>
      <p:sp>
        <p:nvSpPr>
          <p:cNvPr id="231" name="Google Shape;231;p22"/>
          <p:cNvSpPr txBox="1"/>
          <p:nvPr/>
        </p:nvSpPr>
        <p:spPr bwMode="auto">
          <a:xfrm>
            <a:off x="974407" y="2038978"/>
            <a:ext cx="2013417" cy="1175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200">
                <a:solidFill>
                  <a:schemeClr val="tx1"/>
                </a:solidFill>
                <a:latin typeface="Manrope Medium"/>
                <a:ea typeface="Montserrat"/>
                <a:cs typeface="Montserrat"/>
              </a:rPr>
              <a:t>Некорректная настройка сварочных аппаратов</a:t>
            </a:r>
            <a:r>
              <a:rPr lang="ru" sz="1200">
                <a:solidFill>
                  <a:schemeClr val="bg2">
                    <a:lumMod val="50000"/>
                    <a:lumOff val="50000"/>
                  </a:schemeClr>
                </a:solidFill>
                <a:latin typeface="Manrope Medium"/>
                <a:ea typeface="Montserrat"/>
                <a:cs typeface="Montserrat"/>
              </a:rPr>
              <a:t> </a:t>
            </a:r>
            <a:endParaRPr>
              <a:latin typeface="Manrope Medium"/>
            </a:endParaRPr>
          </a:p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000">
                <a:solidFill>
                  <a:schemeClr val="bg2">
                    <a:lumMod val="50000"/>
                    <a:lumOff val="50000"/>
                  </a:schemeClr>
                </a:solidFill>
                <a:latin typeface="Manrope Medium"/>
                <a:ea typeface="Montserrat"/>
                <a:cs typeface="Montserrat"/>
              </a:rPr>
              <a:t>(постоянная работа </a:t>
            </a:r>
            <a:endParaRPr>
              <a:latin typeface="Manrope Medium"/>
            </a:endParaRPr>
          </a:p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000">
                <a:solidFill>
                  <a:schemeClr val="bg2">
                    <a:lumMod val="50000"/>
                    <a:lumOff val="50000"/>
                  </a:schemeClr>
                </a:solidFill>
                <a:latin typeface="Manrope Medium"/>
                <a:ea typeface="Montserrat"/>
                <a:cs typeface="Montserrat"/>
              </a:rPr>
              <a:t>на</a:t>
            </a:r>
            <a:r>
              <a:rPr lang="en-US" sz="1000">
                <a:solidFill>
                  <a:schemeClr val="bg2">
                    <a:lumMod val="50000"/>
                    <a:lumOff val="50000"/>
                  </a:schemeClr>
                </a:solidFill>
                <a:latin typeface="Manrope Medium"/>
                <a:ea typeface="Montserrat"/>
                <a:cs typeface="Montserrat"/>
              </a:rPr>
              <a:t> </a:t>
            </a:r>
            <a:r>
              <a:rPr lang="ru" sz="1000">
                <a:solidFill>
                  <a:schemeClr val="bg2">
                    <a:lumMod val="50000"/>
                    <a:lumOff val="50000"/>
                  </a:schemeClr>
                </a:solidFill>
                <a:latin typeface="Manrope Medium"/>
                <a:ea typeface="Montserrat"/>
                <a:cs typeface="Montserrat"/>
              </a:rPr>
              <a:t>максимальных режимах)</a:t>
            </a:r>
            <a:endParaRPr sz="1000">
              <a:solidFill>
                <a:schemeClr val="bg2">
                  <a:lumMod val="50000"/>
                  <a:lumOff val="50000"/>
                </a:schemeClr>
              </a:solidFill>
              <a:latin typeface="Manrope Medium"/>
            </a:endParaRPr>
          </a:p>
        </p:txBody>
      </p:sp>
      <p:sp>
        <p:nvSpPr>
          <p:cNvPr id="23" name="Google Shape;229;p22"/>
          <p:cNvSpPr txBox="1"/>
          <p:nvPr/>
        </p:nvSpPr>
        <p:spPr bwMode="auto">
          <a:xfrm>
            <a:off x="288244" y="3227429"/>
            <a:ext cx="686163" cy="1600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8000" b="1">
                <a:solidFill>
                  <a:schemeClr val="bg1"/>
                </a:solidFill>
                <a:latin typeface="Heading"/>
                <a:ea typeface="Montserrat"/>
                <a:cs typeface="Montserrat"/>
              </a:rPr>
              <a:t>2</a:t>
            </a:r>
            <a:endParaRPr sz="8000" b="1">
              <a:solidFill>
                <a:schemeClr val="bg1"/>
              </a:solidFill>
              <a:latin typeface="Heading"/>
            </a:endParaRPr>
          </a:p>
        </p:txBody>
      </p:sp>
      <p:sp>
        <p:nvSpPr>
          <p:cNvPr id="24" name="Google Shape;229;p22"/>
          <p:cNvSpPr txBox="1"/>
          <p:nvPr/>
        </p:nvSpPr>
        <p:spPr bwMode="auto">
          <a:xfrm>
            <a:off x="3309773" y="1737622"/>
            <a:ext cx="686163" cy="1600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8000" b="1">
                <a:solidFill>
                  <a:schemeClr val="bg1"/>
                </a:solidFill>
                <a:latin typeface="Heading"/>
                <a:ea typeface="Montserrat"/>
                <a:cs typeface="Montserrat"/>
              </a:rPr>
              <a:t>3</a:t>
            </a:r>
            <a:endParaRPr sz="8000" b="1">
              <a:solidFill>
                <a:schemeClr val="bg1"/>
              </a:solidFill>
              <a:latin typeface="Heading"/>
            </a:endParaRPr>
          </a:p>
        </p:txBody>
      </p:sp>
      <p:sp>
        <p:nvSpPr>
          <p:cNvPr id="25" name="Google Shape;229;p22"/>
          <p:cNvSpPr txBox="1"/>
          <p:nvPr/>
        </p:nvSpPr>
        <p:spPr bwMode="auto">
          <a:xfrm>
            <a:off x="3309773" y="3227429"/>
            <a:ext cx="686163" cy="1600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8000" b="1">
                <a:solidFill>
                  <a:schemeClr val="bg1"/>
                </a:solidFill>
                <a:latin typeface="Heading"/>
                <a:ea typeface="Montserrat"/>
                <a:cs typeface="Montserrat"/>
              </a:rPr>
              <a:t>4</a:t>
            </a:r>
            <a:endParaRPr sz="8000" b="1">
              <a:solidFill>
                <a:schemeClr val="bg1"/>
              </a:solidFill>
              <a:latin typeface="Heading"/>
            </a:endParaRPr>
          </a:p>
        </p:txBody>
      </p:sp>
      <p:sp>
        <p:nvSpPr>
          <p:cNvPr id="28" name="Google Shape;229;p22"/>
          <p:cNvSpPr txBox="1"/>
          <p:nvPr/>
        </p:nvSpPr>
        <p:spPr bwMode="auto">
          <a:xfrm>
            <a:off x="6299553" y="2483262"/>
            <a:ext cx="686163" cy="1600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8000" b="1">
                <a:solidFill>
                  <a:schemeClr val="bg1"/>
                </a:solidFill>
                <a:latin typeface="Heading"/>
                <a:ea typeface="Montserrat"/>
                <a:cs typeface="Montserrat"/>
              </a:rPr>
              <a:t>5</a:t>
            </a:r>
            <a:endParaRPr sz="8000" b="1">
              <a:solidFill>
                <a:schemeClr val="bg1"/>
              </a:solidFill>
              <a:latin typeface="Heading"/>
            </a:endParaRPr>
          </a:p>
        </p:txBody>
      </p:sp>
      <p:sp>
        <p:nvSpPr>
          <p:cNvPr id="224" name="Google Shape;224;p22"/>
          <p:cNvSpPr txBox="1"/>
          <p:nvPr/>
        </p:nvSpPr>
        <p:spPr bwMode="auto">
          <a:xfrm>
            <a:off x="4067942" y="3435845"/>
            <a:ext cx="2051063" cy="1445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200">
                <a:solidFill>
                  <a:schemeClr val="tx1"/>
                </a:solidFill>
                <a:latin typeface="Manrope Medium"/>
                <a:ea typeface="Montserrat"/>
                <a:cs typeface="Montserrat"/>
              </a:rPr>
              <a:t>Неправильно: </a:t>
            </a:r>
            <a:endParaRPr sz="1200">
              <a:solidFill>
                <a:schemeClr val="tx1"/>
              </a:solidFill>
              <a:latin typeface="Manrope Medium"/>
              <a:ea typeface="Montserrat"/>
              <a:cs typeface="Montserrat"/>
            </a:endParaRPr>
          </a:p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000">
                <a:solidFill>
                  <a:schemeClr val="bg2">
                    <a:lumMod val="50000"/>
                    <a:lumOff val="50000"/>
                  </a:schemeClr>
                </a:solidFill>
                <a:latin typeface="Manrope Medium"/>
                <a:ea typeface="Montserrat"/>
                <a:cs typeface="Montserrat"/>
              </a:rPr>
              <a:t>1)  подготовлены кромки деталей </a:t>
            </a:r>
            <a:endParaRPr sz="1000">
              <a:solidFill>
                <a:schemeClr val="bg2">
                  <a:lumMod val="50000"/>
                  <a:lumOff val="50000"/>
                </a:schemeClr>
              </a:solidFill>
              <a:latin typeface="Manrope Medium"/>
              <a:ea typeface="Montserrat"/>
              <a:cs typeface="Montserrat"/>
            </a:endParaRPr>
          </a:p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000">
                <a:solidFill>
                  <a:schemeClr val="bg2">
                    <a:lumMod val="50000"/>
                    <a:lumOff val="50000"/>
                  </a:schemeClr>
                </a:solidFill>
                <a:latin typeface="Manrope Medium"/>
                <a:ea typeface="Montserrat"/>
                <a:cs typeface="Montserrat"/>
              </a:rPr>
              <a:t>2)  шов неверно сварен и</a:t>
            </a:r>
            <a:endParaRPr sz="1000">
              <a:solidFill>
                <a:schemeClr val="bg2">
                  <a:lumMod val="50000"/>
                  <a:lumOff val="50000"/>
                </a:schemeClr>
              </a:solidFill>
              <a:latin typeface="Manrope Medium"/>
              <a:ea typeface="Montserrat"/>
              <a:cs typeface="Montserrat"/>
            </a:endParaRPr>
          </a:p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000">
                <a:solidFill>
                  <a:schemeClr val="bg2">
                    <a:lumMod val="50000"/>
                    <a:lumOff val="50000"/>
                  </a:schemeClr>
                </a:solidFill>
                <a:latin typeface="Manrope Medium"/>
                <a:ea typeface="Montserrat"/>
                <a:cs typeface="Montserrat"/>
              </a:rPr>
              <a:t>из-за этого не проходит контроль на дефектоскопе, ультразвуке.</a:t>
            </a:r>
            <a:endParaRPr sz="1000">
              <a:solidFill>
                <a:schemeClr val="bg2">
                  <a:lumMod val="50000"/>
                  <a:lumOff val="50000"/>
                </a:schemeClr>
              </a:solidFill>
              <a:latin typeface="Manrope Medium"/>
              <a:ea typeface="Montserrat"/>
              <a:cs typeface="Montserrat"/>
            </a:endParaRPr>
          </a:p>
        </p:txBody>
      </p:sp>
      <p:sp>
        <p:nvSpPr>
          <p:cNvPr id="234" name="Google Shape;234;p22"/>
          <p:cNvSpPr txBox="1"/>
          <p:nvPr/>
        </p:nvSpPr>
        <p:spPr bwMode="auto">
          <a:xfrm>
            <a:off x="4067944" y="2038978"/>
            <a:ext cx="2050704" cy="1140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200">
                <a:solidFill>
                  <a:schemeClr val="tx1"/>
                </a:solidFill>
                <a:latin typeface="Manrope Medium"/>
                <a:ea typeface="Montserrat"/>
                <a:cs typeface="Montserrat"/>
              </a:rPr>
              <a:t>Некорректный </a:t>
            </a:r>
            <a:endParaRPr>
              <a:latin typeface="Manrope Medium"/>
            </a:endParaRPr>
          </a:p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200">
                <a:solidFill>
                  <a:schemeClr val="tx1"/>
                </a:solidFill>
                <a:latin typeface="Manrope Medium"/>
                <a:ea typeface="Montserrat"/>
                <a:cs typeface="Montserrat"/>
              </a:rPr>
              <a:t>найм сотрудников                             </a:t>
            </a:r>
            <a:r>
              <a:rPr lang="ru" sz="1000">
                <a:solidFill>
                  <a:schemeClr val="bg2">
                    <a:lumMod val="50000"/>
                    <a:lumOff val="50000"/>
                  </a:schemeClr>
                </a:solidFill>
                <a:latin typeface="Manrope Medium"/>
                <a:ea typeface="Montserrat"/>
                <a:cs typeface="Montserrat"/>
              </a:rPr>
              <a:t>(прошел обучение по ручной дуговой сварке, работает на полуавтоматической сварке)</a:t>
            </a:r>
            <a:endParaRPr sz="1000">
              <a:solidFill>
                <a:schemeClr val="bg2">
                  <a:lumMod val="50000"/>
                  <a:lumOff val="50000"/>
                </a:schemeClr>
              </a:solidFill>
              <a:latin typeface="Manrope Medium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" name="Google Shape;68;p14"/>
          <p:cNvSpPr/>
          <p:nvPr/>
        </p:nvSpPr>
        <p:spPr bwMode="auto">
          <a:xfrm>
            <a:off x="233772" y="1120175"/>
            <a:ext cx="1407170" cy="429055"/>
          </a:xfrm>
          <a:prstGeom prst="rect">
            <a:avLst/>
          </a:prstGeom>
          <a:solidFill>
            <a:srgbClr val="B628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b="1">
              <a:highlight>
                <a:srgbClr val="B62825"/>
              </a:highlight>
            </a:endParaRPr>
          </a:p>
        </p:txBody>
      </p:sp>
      <p:sp>
        <p:nvSpPr>
          <p:cNvPr id="18" name="Google Shape;68;p14"/>
          <p:cNvSpPr/>
          <p:nvPr/>
        </p:nvSpPr>
        <p:spPr bwMode="auto">
          <a:xfrm>
            <a:off x="4615701" y="1120175"/>
            <a:ext cx="1407170" cy="429055"/>
          </a:xfrm>
          <a:prstGeom prst="rect">
            <a:avLst/>
          </a:prstGeom>
          <a:solidFill>
            <a:srgbClr val="B628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b="1">
              <a:highlight>
                <a:srgbClr val="B62825"/>
              </a:highlight>
            </a:endParaRPr>
          </a:p>
        </p:txBody>
      </p:sp>
      <p:sp>
        <p:nvSpPr>
          <p:cNvPr id="10" name="Google Shape;66;p14"/>
          <p:cNvSpPr txBox="1"/>
          <p:nvPr/>
        </p:nvSpPr>
        <p:spPr bwMode="auto">
          <a:xfrm>
            <a:off x="197582" y="234264"/>
            <a:ext cx="3654338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400" b="1">
                <a:solidFill>
                  <a:schemeClr val="tx1"/>
                </a:solidFill>
                <a:latin typeface="Manrope Medium"/>
                <a:ea typeface="Montserrat"/>
                <a:cs typeface="Montserrat"/>
              </a:rPr>
              <a:t>КЕЙС ООО “Стан 2000”</a:t>
            </a:r>
            <a:endParaRPr sz="2400">
              <a:latin typeface="Manrope Medium"/>
            </a:endParaRPr>
          </a:p>
        </p:txBody>
      </p:sp>
      <p:sp>
        <p:nvSpPr>
          <p:cNvPr id="12" name="Google Shape;218;p22"/>
          <p:cNvSpPr/>
          <p:nvPr/>
        </p:nvSpPr>
        <p:spPr bwMode="auto">
          <a:xfrm>
            <a:off x="234380" y="1546269"/>
            <a:ext cx="4202900" cy="3238758"/>
          </a:xfrm>
          <a:prstGeom prst="rect">
            <a:avLst/>
          </a:prstGeom>
          <a:solidFill>
            <a:schemeClr val="accent2">
              <a:lumMod val="1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3" name="Google Shape;229;p22"/>
          <p:cNvSpPr txBox="1"/>
          <p:nvPr/>
        </p:nvSpPr>
        <p:spPr bwMode="auto">
          <a:xfrm>
            <a:off x="362869" y="1131590"/>
            <a:ext cx="1278074" cy="379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>
                <a:solidFill>
                  <a:schemeClr val="tx1"/>
                </a:solidFill>
                <a:latin typeface="Hisqaida 2018"/>
                <a:ea typeface="Montserrat"/>
                <a:cs typeface="Montserrat"/>
              </a:rPr>
              <a:t>СДЕЛАНО:</a:t>
            </a:r>
            <a:endParaRPr sz="1100">
              <a:solidFill>
                <a:schemeClr val="tx1"/>
              </a:solidFill>
              <a:latin typeface="Hisqaida 2018"/>
            </a:endParaRPr>
          </a:p>
        </p:txBody>
      </p:sp>
      <p:sp>
        <p:nvSpPr>
          <p:cNvPr id="16" name="Google Shape;229;p22"/>
          <p:cNvSpPr txBox="1"/>
          <p:nvPr/>
        </p:nvSpPr>
        <p:spPr bwMode="auto">
          <a:xfrm>
            <a:off x="342969" y="1454638"/>
            <a:ext cx="686163" cy="1600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8000" b="1">
                <a:solidFill>
                  <a:schemeClr val="bg1"/>
                </a:solidFill>
                <a:latin typeface="Heading"/>
                <a:ea typeface="Montserrat"/>
                <a:cs typeface="Montserrat"/>
              </a:rPr>
              <a:t>!</a:t>
            </a:r>
            <a:endParaRPr sz="8000" b="1">
              <a:solidFill>
                <a:schemeClr val="bg1"/>
              </a:solidFill>
              <a:latin typeface="Heading"/>
            </a:endParaRPr>
          </a:p>
        </p:txBody>
      </p:sp>
      <p:sp>
        <p:nvSpPr>
          <p:cNvPr id="247" name="Google Shape;247;p23"/>
          <p:cNvSpPr txBox="1"/>
          <p:nvPr/>
        </p:nvSpPr>
        <p:spPr bwMode="auto">
          <a:xfrm>
            <a:off x="755577" y="1923678"/>
            <a:ext cx="3024335" cy="25114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048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200"/>
              <a:buFont typeface="Arial"/>
              <a:buChar char="•"/>
              <a:defRPr/>
            </a:pPr>
            <a:r>
              <a:rPr lang="ru" sz="1200">
                <a:solidFill>
                  <a:schemeClr val="bg2">
                    <a:lumMod val="50000"/>
                    <a:lumOff val="50000"/>
                  </a:schemeClr>
                </a:solidFill>
                <a:latin typeface="Manrope Medium"/>
                <a:ea typeface="Montserrat"/>
                <a:cs typeface="Montserrat"/>
              </a:rPr>
              <a:t>Проведена очистка и профессиональная настройка сварочного оборудования</a:t>
            </a:r>
            <a:endParaRPr>
              <a:latin typeface="Manrope Medium"/>
            </a:endParaRPr>
          </a:p>
          <a:p>
            <a:pPr marL="152400" lv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200"/>
              <a:defRPr/>
            </a:pPr>
            <a:endParaRPr sz="1200">
              <a:solidFill>
                <a:schemeClr val="bg2">
                  <a:lumMod val="50000"/>
                  <a:lumOff val="50000"/>
                </a:schemeClr>
              </a:solidFill>
              <a:latin typeface="Manrope Medium"/>
              <a:ea typeface="Montserrat"/>
              <a:cs typeface="Montserrat"/>
            </a:endParaRPr>
          </a:p>
          <a:p>
            <a:pPr marL="457200" lvl="0" indent="-304800" algn="l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200"/>
              <a:buFont typeface="Arial"/>
              <a:buChar char="•"/>
              <a:defRPr/>
            </a:pPr>
            <a:r>
              <a:rPr lang="ru" sz="1200">
                <a:solidFill>
                  <a:schemeClr val="bg2">
                    <a:lumMod val="50000"/>
                    <a:lumOff val="50000"/>
                  </a:schemeClr>
                </a:solidFill>
                <a:latin typeface="Manrope Medium"/>
                <a:ea typeface="Montserrat"/>
                <a:cs typeface="Montserrat"/>
              </a:rPr>
              <a:t>Проведено обучение сварщиков по полуавтоматической (частично механизированной сварке)</a:t>
            </a:r>
            <a:endParaRPr>
              <a:latin typeface="Manrope Medium"/>
            </a:endParaRPr>
          </a:p>
          <a:p>
            <a:pPr marL="152400" lvl="0" algn="l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200"/>
              <a:defRPr/>
            </a:pPr>
            <a:endParaRPr sz="1200">
              <a:solidFill>
                <a:schemeClr val="bg2">
                  <a:lumMod val="50000"/>
                  <a:lumOff val="50000"/>
                </a:schemeClr>
              </a:solidFill>
              <a:latin typeface="Manrope Medium"/>
              <a:ea typeface="Montserrat"/>
              <a:cs typeface="Montserrat"/>
            </a:endParaRPr>
          </a:p>
          <a:p>
            <a:pPr marL="457200" lvl="0" indent="-304800" algn="l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200"/>
              <a:buFont typeface="Arial"/>
              <a:buChar char="•"/>
              <a:defRPr/>
            </a:pPr>
            <a:r>
              <a:rPr lang="ru" sz="1200">
                <a:solidFill>
                  <a:schemeClr val="bg2">
                    <a:lumMod val="50000"/>
                    <a:lumOff val="50000"/>
                  </a:schemeClr>
                </a:solidFill>
                <a:latin typeface="Manrope Medium"/>
                <a:ea typeface="Montserrat"/>
                <a:cs typeface="Montserrat"/>
              </a:rPr>
              <a:t>Выдана инструкция по подготовке кромок для сварки швов</a:t>
            </a:r>
            <a:endParaRPr sz="1200">
              <a:solidFill>
                <a:schemeClr val="bg2">
                  <a:lumMod val="50000"/>
                  <a:lumOff val="50000"/>
                </a:schemeClr>
              </a:solidFill>
              <a:latin typeface="Manrope Medium"/>
              <a:ea typeface="Montserrat"/>
              <a:cs typeface="Montserrat"/>
            </a:endParaRPr>
          </a:p>
        </p:txBody>
      </p:sp>
      <p:sp>
        <p:nvSpPr>
          <p:cNvPr id="17" name="Google Shape;218;p22"/>
          <p:cNvSpPr/>
          <p:nvPr/>
        </p:nvSpPr>
        <p:spPr bwMode="auto">
          <a:xfrm>
            <a:off x="4607012" y="1565240"/>
            <a:ext cx="4202900" cy="3238758"/>
          </a:xfrm>
          <a:prstGeom prst="rect">
            <a:avLst/>
          </a:prstGeom>
          <a:solidFill>
            <a:schemeClr val="accent2">
              <a:lumMod val="1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21" name="Google Shape;229;p22"/>
          <p:cNvSpPr txBox="1"/>
          <p:nvPr/>
        </p:nvSpPr>
        <p:spPr bwMode="auto">
          <a:xfrm>
            <a:off x="4644008" y="1131590"/>
            <a:ext cx="1456495" cy="379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100">
                <a:solidFill>
                  <a:schemeClr val="tx1"/>
                </a:solidFill>
                <a:latin typeface="Hisqaida 2018"/>
                <a:ea typeface="Montserrat"/>
                <a:cs typeface="Montserrat"/>
              </a:rPr>
              <a:t>РЕЗУЛЬТАТ:</a:t>
            </a:r>
            <a:endParaRPr sz="1100">
              <a:solidFill>
                <a:schemeClr val="tx1"/>
              </a:solidFill>
              <a:latin typeface="Hisqaida 2018"/>
            </a:endParaRPr>
          </a:p>
        </p:txBody>
      </p:sp>
      <p:sp>
        <p:nvSpPr>
          <p:cNvPr id="23" name="Google Shape;229;p22"/>
          <p:cNvSpPr txBox="1"/>
          <p:nvPr/>
        </p:nvSpPr>
        <p:spPr bwMode="auto">
          <a:xfrm>
            <a:off x="4724897" y="1454638"/>
            <a:ext cx="686163" cy="1600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8000" b="1">
                <a:solidFill>
                  <a:schemeClr val="bg1"/>
                </a:solidFill>
                <a:latin typeface="Heading"/>
                <a:ea typeface="Montserrat"/>
                <a:cs typeface="Montserrat"/>
              </a:rPr>
              <a:t>!</a:t>
            </a:r>
            <a:endParaRPr sz="8000" b="1">
              <a:solidFill>
                <a:schemeClr val="bg1"/>
              </a:solidFill>
              <a:latin typeface="Heading"/>
            </a:endParaRPr>
          </a:p>
        </p:txBody>
      </p:sp>
      <p:sp>
        <p:nvSpPr>
          <p:cNvPr id="25" name="Google Shape;247;p23"/>
          <p:cNvSpPr txBox="1"/>
          <p:nvPr/>
        </p:nvSpPr>
        <p:spPr bwMode="auto">
          <a:xfrm>
            <a:off x="5148064" y="1923678"/>
            <a:ext cx="3312367" cy="1772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0480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200"/>
              <a:buFont typeface="Arial"/>
              <a:buChar char="•"/>
              <a:defRPr/>
            </a:pPr>
            <a:r>
              <a:rPr lang="ru-RU" sz="1200">
                <a:solidFill>
                  <a:schemeClr val="bg2">
                    <a:lumMod val="50000"/>
                    <a:lumOff val="50000"/>
                  </a:schemeClr>
                </a:solidFill>
                <a:latin typeface="Manrope Medium"/>
                <a:ea typeface="Montserrat"/>
                <a:cs typeface="Montserrat"/>
              </a:rPr>
              <a:t>Повышение эффективности рабочего процесса на 10% после 1 посещения производства (БЕСПЛАТНО)</a:t>
            </a:r>
            <a:endParaRPr>
              <a:latin typeface="Manrope Medium"/>
            </a:endParaRPr>
          </a:p>
          <a:p>
            <a:pPr marL="152400" lv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200"/>
              <a:defRPr/>
            </a:pPr>
            <a:endParaRPr sz="1200">
              <a:solidFill>
                <a:schemeClr val="bg2">
                  <a:lumMod val="50000"/>
                  <a:lumOff val="50000"/>
                </a:schemeClr>
              </a:solidFill>
              <a:latin typeface="Manrope Medium"/>
              <a:ea typeface="Montserrat"/>
              <a:cs typeface="Montserrat"/>
            </a:endParaRPr>
          </a:p>
          <a:p>
            <a:pPr marL="457200" lvl="0" indent="-304800" algn="l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200"/>
              <a:buFont typeface="Arial"/>
              <a:buChar char="•"/>
              <a:defRPr/>
            </a:pPr>
            <a:r>
              <a:rPr lang="ru-RU" sz="1200">
                <a:solidFill>
                  <a:schemeClr val="bg2">
                    <a:lumMod val="50000"/>
                    <a:lumOff val="50000"/>
                  </a:schemeClr>
                </a:solidFill>
                <a:latin typeface="Manrope Medium"/>
                <a:ea typeface="Montserrat"/>
                <a:cs typeface="Montserrat"/>
              </a:rPr>
              <a:t>Выработан план работ совместно с Академией по улучшению эффективности до 50% рабочего процесса, с финансовыми расчетами </a:t>
            </a:r>
            <a:endParaRPr sz="1200">
              <a:solidFill>
                <a:schemeClr val="bg2">
                  <a:lumMod val="50000"/>
                  <a:lumOff val="50000"/>
                </a:schemeClr>
              </a:solidFill>
              <a:latin typeface="Manrope Medium"/>
              <a:ea typeface="Montserrat"/>
              <a:cs typeface="Montserra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97780" y="1131271"/>
            <a:ext cx="2229335" cy="3344621"/>
          </a:xfrm>
          <a:prstGeom prst="rect">
            <a:avLst/>
          </a:prstGeom>
        </p:spPr>
      </p:pic>
      <p:sp>
        <p:nvSpPr>
          <p:cNvPr id="18" name="Google Shape;68;p14"/>
          <p:cNvSpPr/>
          <p:nvPr/>
        </p:nvSpPr>
        <p:spPr bwMode="auto">
          <a:xfrm>
            <a:off x="-36512" y="1"/>
            <a:ext cx="9289032" cy="496097"/>
          </a:xfrm>
          <a:prstGeom prst="rect">
            <a:avLst/>
          </a:prstGeom>
          <a:solidFill>
            <a:srgbClr val="B628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b="1">
              <a:highlight>
                <a:srgbClr val="B62825"/>
              </a:highlight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644008" y="1131595"/>
            <a:ext cx="2229336" cy="3344302"/>
          </a:xfrm>
          <a:prstGeom prst="rect">
            <a:avLst/>
          </a:prstGeom>
        </p:spPr>
      </p:pic>
      <p:sp>
        <p:nvSpPr>
          <p:cNvPr id="14" name="Google Shape;62;p14"/>
          <p:cNvSpPr/>
          <p:nvPr/>
        </p:nvSpPr>
        <p:spPr bwMode="auto">
          <a:xfrm>
            <a:off x="6843004" y="1131271"/>
            <a:ext cx="1878808" cy="3344626"/>
          </a:xfrm>
          <a:prstGeom prst="rect">
            <a:avLst/>
          </a:prstGeom>
          <a:solidFill>
            <a:schemeClr val="accent2">
              <a:lumMod val="1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/>
          </a:p>
        </p:txBody>
      </p:sp>
      <p:sp>
        <p:nvSpPr>
          <p:cNvPr id="23" name="Google Shape;66;p14"/>
          <p:cNvSpPr txBox="1"/>
          <p:nvPr/>
        </p:nvSpPr>
        <p:spPr bwMode="auto">
          <a:xfrm>
            <a:off x="6907914" y="1273715"/>
            <a:ext cx="1757503" cy="984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600" b="1">
                <a:solidFill>
                  <a:srgbClr val="D9D9D9"/>
                </a:solidFill>
                <a:latin typeface="Manrope Medium"/>
                <a:ea typeface="Montserrat"/>
                <a:cs typeface="Montserrat"/>
              </a:rPr>
              <a:t>Валерий Онищенко</a:t>
            </a:r>
            <a:endParaRPr sz="1600">
              <a:latin typeface="Manrope Medium"/>
            </a:endParaRPr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000">
                <a:solidFill>
                  <a:srgbClr val="D9D9D9"/>
                </a:solidFill>
                <a:latin typeface="Manrope Medium"/>
                <a:ea typeface="Montserrat"/>
                <a:cs typeface="Montserrat"/>
              </a:rPr>
              <a:t>Преподаватель </a:t>
            </a:r>
            <a:endParaRPr>
              <a:latin typeface="Manrope Medium"/>
            </a:endParaRPr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000">
                <a:solidFill>
                  <a:srgbClr val="D9D9D9"/>
                </a:solidFill>
                <a:latin typeface="Manrope Medium"/>
                <a:ea typeface="Montserrat"/>
                <a:cs typeface="Montserrat"/>
              </a:rPr>
              <a:t>Академии</a:t>
            </a:r>
            <a:endParaRPr>
              <a:latin typeface="Manrope Medium"/>
            </a:endParaRPr>
          </a:p>
        </p:txBody>
      </p:sp>
      <p:sp>
        <p:nvSpPr>
          <p:cNvPr id="10" name="Google Shape;62;p14"/>
          <p:cNvSpPr/>
          <p:nvPr/>
        </p:nvSpPr>
        <p:spPr bwMode="auto">
          <a:xfrm>
            <a:off x="2569346" y="1131271"/>
            <a:ext cx="1814513" cy="3344626"/>
          </a:xfrm>
          <a:prstGeom prst="rect">
            <a:avLst/>
          </a:prstGeom>
          <a:solidFill>
            <a:schemeClr val="accent2">
              <a:lumMod val="1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/>
          </a:p>
        </p:txBody>
      </p:sp>
      <p:sp>
        <p:nvSpPr>
          <p:cNvPr id="11" name="Google Shape;66;p14"/>
          <p:cNvSpPr txBox="1"/>
          <p:nvPr/>
        </p:nvSpPr>
        <p:spPr bwMode="auto">
          <a:xfrm>
            <a:off x="2642754" y="1273715"/>
            <a:ext cx="1672149" cy="984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600" b="1">
                <a:solidFill>
                  <a:srgbClr val="D9D9D9"/>
                </a:solidFill>
                <a:latin typeface="Manrope Medium"/>
                <a:ea typeface="Montserrat"/>
                <a:cs typeface="Montserrat"/>
              </a:rPr>
              <a:t>Никита Васильев</a:t>
            </a:r>
            <a:endParaRPr sz="1600">
              <a:latin typeface="Manrope Medium"/>
            </a:endParaRPr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000">
                <a:solidFill>
                  <a:srgbClr val="D9D9D9"/>
                </a:solidFill>
                <a:latin typeface="Manrope Medium"/>
                <a:ea typeface="Montserrat"/>
                <a:cs typeface="Montserrat"/>
              </a:rPr>
              <a:t>Руководитель </a:t>
            </a:r>
            <a:endParaRPr>
              <a:latin typeface="Manrope Medium"/>
            </a:endParaRPr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000">
                <a:solidFill>
                  <a:srgbClr val="D9D9D9"/>
                </a:solidFill>
                <a:latin typeface="Manrope Medium"/>
                <a:ea typeface="Montserrat"/>
                <a:cs typeface="Montserrat"/>
              </a:rPr>
              <a:t>Академии</a:t>
            </a:r>
            <a:endParaRPr>
              <a:latin typeface="Manrope Medium"/>
            </a:endParaRPr>
          </a:p>
        </p:txBody>
      </p:sp>
      <p:sp>
        <p:nvSpPr>
          <p:cNvPr id="15" name="Google Shape;66;p14"/>
          <p:cNvSpPr txBox="1"/>
          <p:nvPr/>
        </p:nvSpPr>
        <p:spPr bwMode="auto">
          <a:xfrm>
            <a:off x="1011588" y="22855"/>
            <a:ext cx="7120821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800">
                <a:solidFill>
                  <a:schemeClr val="tx1"/>
                </a:solidFill>
                <a:latin typeface="Hisqaida 2018"/>
                <a:ea typeface="Montserrat"/>
                <a:cs typeface="Montserrat"/>
              </a:rPr>
              <a:t>СПЕЦИАЛИСТЫ КОМПАНИИ</a:t>
            </a:r>
            <a:endParaRPr sz="1800">
              <a:latin typeface="Hisqaida 2018"/>
            </a:endParaRPr>
          </a:p>
        </p:txBody>
      </p:sp>
      <p:cxnSp>
        <p:nvCxnSpPr>
          <p:cNvPr id="16" name="Прямая соединительная линия 15"/>
          <p:cNvCxnSpPr>
            <a:cxnSpLocks/>
          </p:cNvCxnSpPr>
          <p:nvPr/>
        </p:nvCxnSpPr>
        <p:spPr bwMode="auto">
          <a:xfrm>
            <a:off x="2730726" y="2393619"/>
            <a:ext cx="1512168" cy="0"/>
          </a:xfrm>
          <a:prstGeom prst="line">
            <a:avLst/>
          </a:prstGeom>
          <a:ln>
            <a:solidFill>
              <a:schemeClr val="accent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Google Shape;66;p14"/>
          <p:cNvSpPr txBox="1"/>
          <p:nvPr/>
        </p:nvSpPr>
        <p:spPr bwMode="auto">
          <a:xfrm>
            <a:off x="6903656" y="2490045"/>
            <a:ext cx="1757503" cy="1569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defRPr/>
            </a:pPr>
            <a:r>
              <a:rPr lang="ru-RU" sz="1000">
                <a:solidFill>
                  <a:schemeClr val="bg2">
                    <a:lumMod val="50000"/>
                    <a:lumOff val="50000"/>
                  </a:schemeClr>
                </a:solidFill>
                <a:latin typeface="Manrope Medium"/>
              </a:rPr>
              <a:t>Опыт работы в сварке более 15 лет. В 2018 году занял первое место в конкурсе «Московские мастера», также принимал участие во Всероссийском конкурсе «Строймастер». </a:t>
            </a:r>
            <a:endParaRPr>
              <a:solidFill>
                <a:schemeClr val="bg2">
                  <a:lumMod val="50000"/>
                  <a:lumOff val="50000"/>
                </a:schemeClr>
              </a:solidFill>
              <a:latin typeface="Manrope Medium"/>
            </a:endParaRPr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 sz="1000">
              <a:solidFill>
                <a:srgbClr val="D9D9D9"/>
              </a:solidFill>
              <a:latin typeface="Manrope Medium"/>
              <a:ea typeface="Montserrat"/>
              <a:cs typeface="Montserrat"/>
            </a:endParaRPr>
          </a:p>
        </p:txBody>
      </p:sp>
      <p:sp>
        <p:nvSpPr>
          <p:cNvPr id="21" name="Google Shape;66;p14"/>
          <p:cNvSpPr txBox="1"/>
          <p:nvPr/>
        </p:nvSpPr>
        <p:spPr bwMode="auto">
          <a:xfrm>
            <a:off x="2642754" y="2490045"/>
            <a:ext cx="1757503" cy="1877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000">
                <a:solidFill>
                  <a:schemeClr val="bg2">
                    <a:lumMod val="50000"/>
                    <a:lumOff val="50000"/>
                  </a:schemeClr>
                </a:solidFill>
                <a:latin typeface="Manrope Medium"/>
                <a:ea typeface="Montserrat"/>
                <a:cs typeface="Montserrat"/>
              </a:rPr>
              <a:t>Выпускник Аэрокосмического факультета. </a:t>
            </a:r>
            <a:r>
              <a:rPr lang="ru-RU" sz="1000">
                <a:solidFill>
                  <a:schemeClr val="bg2">
                    <a:lumMod val="50000"/>
                    <a:lumOff val="50000"/>
                  </a:schemeClr>
                </a:solidFill>
                <a:latin typeface="Manrope Medium"/>
              </a:rPr>
              <a:t>Работал главным сварщиком на заводе по производству оборудования для нефтедобывающих компаний, а также инженером-технологом в Научно-производственном объединении.</a:t>
            </a:r>
            <a:endParaRPr/>
          </a:p>
        </p:txBody>
      </p:sp>
      <p:cxnSp>
        <p:nvCxnSpPr>
          <p:cNvPr id="25" name="Прямая соединительная линия 24"/>
          <p:cNvCxnSpPr>
            <a:cxnSpLocks/>
          </p:cNvCxnSpPr>
          <p:nvPr/>
        </p:nvCxnSpPr>
        <p:spPr bwMode="auto">
          <a:xfrm>
            <a:off x="6999639" y="2393619"/>
            <a:ext cx="1512168" cy="0"/>
          </a:xfrm>
          <a:prstGeom prst="line">
            <a:avLst/>
          </a:prstGeom>
          <a:ln>
            <a:solidFill>
              <a:schemeClr val="accent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385837" y="1131271"/>
            <a:ext cx="2229748" cy="33446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4644008" y="1131590"/>
            <a:ext cx="2267206" cy="33443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" name="Google Shape;68;p14"/>
          <p:cNvSpPr/>
          <p:nvPr/>
        </p:nvSpPr>
        <p:spPr bwMode="auto">
          <a:xfrm>
            <a:off x="0" y="1"/>
            <a:ext cx="9144000" cy="496097"/>
          </a:xfrm>
          <a:prstGeom prst="rect">
            <a:avLst/>
          </a:prstGeom>
          <a:solidFill>
            <a:srgbClr val="B628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b="1">
              <a:highlight>
                <a:srgbClr val="B62825"/>
              </a:highlight>
            </a:endParaRPr>
          </a:p>
        </p:txBody>
      </p:sp>
      <p:sp>
        <p:nvSpPr>
          <p:cNvPr id="14" name="Google Shape;62;p14"/>
          <p:cNvSpPr/>
          <p:nvPr/>
        </p:nvSpPr>
        <p:spPr bwMode="auto">
          <a:xfrm>
            <a:off x="4758239" y="843558"/>
            <a:ext cx="2159189" cy="3843755"/>
          </a:xfrm>
          <a:prstGeom prst="rect">
            <a:avLst/>
          </a:prstGeom>
          <a:solidFill>
            <a:schemeClr val="accent2">
              <a:lumMod val="1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/>
          </a:p>
        </p:txBody>
      </p:sp>
      <p:sp>
        <p:nvSpPr>
          <p:cNvPr id="23" name="Google Shape;66;p14"/>
          <p:cNvSpPr txBox="1"/>
          <p:nvPr/>
        </p:nvSpPr>
        <p:spPr bwMode="auto">
          <a:xfrm>
            <a:off x="4823150" y="986003"/>
            <a:ext cx="2019782" cy="1061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800" b="1">
                <a:solidFill>
                  <a:srgbClr val="D9D9D9"/>
                </a:solidFill>
                <a:latin typeface="Manrope Medium"/>
                <a:ea typeface="Montserrat"/>
                <a:cs typeface="Montserrat"/>
              </a:rPr>
              <a:t>Эли</a:t>
            </a:r>
            <a:endParaRPr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800" b="1">
                <a:solidFill>
                  <a:srgbClr val="D9D9D9"/>
                </a:solidFill>
                <a:latin typeface="Manrope Medium"/>
              </a:rPr>
              <a:t>Молокитин</a:t>
            </a:r>
            <a:endParaRPr sz="1800">
              <a:latin typeface="Manrope Medium"/>
            </a:endParaRPr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050">
                <a:solidFill>
                  <a:srgbClr val="D9D9D9"/>
                </a:solidFill>
                <a:latin typeface="Manrope Medium"/>
                <a:ea typeface="Montserrat"/>
                <a:cs typeface="Montserrat"/>
              </a:rPr>
              <a:t>Преподаватель </a:t>
            </a:r>
            <a:endParaRPr sz="1600">
              <a:latin typeface="Manrope Medium"/>
            </a:endParaRPr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050">
                <a:solidFill>
                  <a:srgbClr val="D9D9D9"/>
                </a:solidFill>
                <a:latin typeface="Manrope Medium"/>
                <a:ea typeface="Montserrat"/>
                <a:cs typeface="Montserrat"/>
              </a:rPr>
              <a:t>Академии</a:t>
            </a:r>
            <a:endParaRPr sz="1600">
              <a:latin typeface="Manrope Medium"/>
            </a:endParaRPr>
          </a:p>
        </p:txBody>
      </p:sp>
      <p:sp>
        <p:nvSpPr>
          <p:cNvPr id="15" name="Google Shape;66;p14"/>
          <p:cNvSpPr txBox="1"/>
          <p:nvPr/>
        </p:nvSpPr>
        <p:spPr bwMode="auto">
          <a:xfrm>
            <a:off x="1011588" y="22855"/>
            <a:ext cx="7120821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800">
                <a:solidFill>
                  <a:schemeClr val="tx1"/>
                </a:solidFill>
                <a:latin typeface="Hisqaida 2018"/>
                <a:ea typeface="Montserrat"/>
                <a:cs typeface="Montserrat"/>
              </a:rPr>
              <a:t>СПЕЦИАЛИСТЫ КОМПАНИИ</a:t>
            </a:r>
            <a:endParaRPr sz="1800">
              <a:latin typeface="Hisqaida 2018"/>
            </a:endParaRPr>
          </a:p>
        </p:txBody>
      </p:sp>
      <p:sp>
        <p:nvSpPr>
          <p:cNvPr id="20" name="Google Shape;66;p14"/>
          <p:cNvSpPr txBox="1"/>
          <p:nvPr/>
        </p:nvSpPr>
        <p:spPr bwMode="auto">
          <a:xfrm>
            <a:off x="4818891" y="2202332"/>
            <a:ext cx="2020140" cy="1691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defRPr/>
            </a:pPr>
            <a:r>
              <a:rPr lang="ru-RU" sz="1100" b="0" i="0">
                <a:solidFill>
                  <a:srgbClr val="B0B0B2"/>
                </a:solidFill>
                <a:latin typeface="Manrope Medium"/>
              </a:rPr>
              <a:t>Электрогазосварщик шестого разряда, в профессии 7 лет. 3 года проработал в МОЭК,  несколько лет в </a:t>
            </a:r>
            <a:r>
              <a:rPr lang="ru-RU" sz="1100" b="0" i="0">
                <a:solidFill>
                  <a:srgbClr val="B0B0B2"/>
                </a:solidFill>
                <a:latin typeface="Manrope Medium"/>
              </a:rPr>
              <a:t>МОСГАЗе</a:t>
            </a:r>
            <a:r>
              <a:rPr lang="ru-RU" sz="1100" b="0" i="0">
                <a:solidFill>
                  <a:srgbClr val="B0B0B2"/>
                </a:solidFill>
                <a:latin typeface="Manrope Medium"/>
              </a:rPr>
              <a:t> в элитном подразделении управления врезок и присоединений газопроводов. </a:t>
            </a:r>
            <a:endParaRPr lang="ru-RU" sz="1100">
              <a:solidFill>
                <a:srgbClr val="D9D9D9"/>
              </a:solidFill>
              <a:latin typeface="Manrope Medium"/>
              <a:ea typeface="Montserrat"/>
              <a:cs typeface="Montserrat"/>
            </a:endParaRPr>
          </a:p>
        </p:txBody>
      </p:sp>
      <p:cxnSp>
        <p:nvCxnSpPr>
          <p:cNvPr id="25" name="Прямая соединительная линия 24"/>
          <p:cNvCxnSpPr>
            <a:cxnSpLocks/>
          </p:cNvCxnSpPr>
          <p:nvPr/>
        </p:nvCxnSpPr>
        <p:spPr bwMode="auto">
          <a:xfrm>
            <a:off x="4914875" y="2105907"/>
            <a:ext cx="1710153" cy="1"/>
          </a:xfrm>
          <a:prstGeom prst="line">
            <a:avLst/>
          </a:prstGeom>
          <a:ln>
            <a:solidFill>
              <a:schemeClr val="accent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195736" y="843558"/>
            <a:ext cx="2562503" cy="38437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" name="Google Shape;62;p14"/>
          <p:cNvSpPr/>
          <p:nvPr/>
        </p:nvSpPr>
        <p:spPr bwMode="auto">
          <a:xfrm>
            <a:off x="4550440" y="2890480"/>
            <a:ext cx="3960440" cy="1847099"/>
          </a:xfrm>
          <a:prstGeom prst="rect">
            <a:avLst/>
          </a:prstGeom>
          <a:solidFill>
            <a:schemeClr val="accent2">
              <a:lumMod val="1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/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4031807" y="2991699"/>
            <a:ext cx="1858484" cy="1858484"/>
          </a:xfrm>
          <a:prstGeom prst="rect">
            <a:avLst/>
          </a:prstGeom>
        </p:spPr>
      </p:pic>
      <p:sp>
        <p:nvSpPr>
          <p:cNvPr id="16" name="Google Shape;62;p14"/>
          <p:cNvSpPr/>
          <p:nvPr/>
        </p:nvSpPr>
        <p:spPr bwMode="auto">
          <a:xfrm>
            <a:off x="4550440" y="943527"/>
            <a:ext cx="3960440" cy="1847099"/>
          </a:xfrm>
          <a:prstGeom prst="rect">
            <a:avLst/>
          </a:prstGeom>
          <a:solidFill>
            <a:schemeClr val="accent2">
              <a:lumMod val="1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/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4031807" y="1039609"/>
            <a:ext cx="1858484" cy="1858484"/>
          </a:xfrm>
          <a:prstGeom prst="rect">
            <a:avLst/>
          </a:prstGeom>
        </p:spPr>
      </p:pic>
      <p:sp>
        <p:nvSpPr>
          <p:cNvPr id="11" name="Google Shape;62;p14"/>
          <p:cNvSpPr/>
          <p:nvPr/>
        </p:nvSpPr>
        <p:spPr bwMode="auto">
          <a:xfrm>
            <a:off x="497285" y="943527"/>
            <a:ext cx="3960440" cy="1847099"/>
          </a:xfrm>
          <a:prstGeom prst="rect">
            <a:avLst/>
          </a:prstGeom>
          <a:solidFill>
            <a:schemeClr val="accent2">
              <a:lumMod val="1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94" y="968254"/>
            <a:ext cx="1858484" cy="1858484"/>
          </a:xfrm>
          <a:prstGeom prst="rect">
            <a:avLst/>
          </a:prstGeom>
        </p:spPr>
      </p:pic>
      <p:sp>
        <p:nvSpPr>
          <p:cNvPr id="15" name="Google Shape;62;p14"/>
          <p:cNvSpPr/>
          <p:nvPr/>
        </p:nvSpPr>
        <p:spPr bwMode="auto">
          <a:xfrm>
            <a:off x="497285" y="2890480"/>
            <a:ext cx="3960440" cy="1847099"/>
          </a:xfrm>
          <a:prstGeom prst="rect">
            <a:avLst/>
          </a:prstGeom>
          <a:solidFill>
            <a:schemeClr val="accent2">
              <a:lumMod val="1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/>
          </a:p>
        </p:txBody>
      </p:sp>
      <p:sp>
        <p:nvSpPr>
          <p:cNvPr id="280" name="Google Shape;280;p25"/>
          <p:cNvSpPr txBox="1"/>
          <p:nvPr/>
        </p:nvSpPr>
        <p:spPr bwMode="auto">
          <a:xfrm>
            <a:off x="713308" y="1058929"/>
            <a:ext cx="3600400" cy="11387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>
                <a:solidFill>
                  <a:schemeClr val="dk1"/>
                </a:solidFill>
                <a:latin typeface="Manrope Medium"/>
                <a:ea typeface="Montserrat"/>
                <a:cs typeface="Montserrat"/>
              </a:rPr>
              <a:t>Виктор</a:t>
            </a:r>
            <a:endParaRPr>
              <a:solidFill>
                <a:schemeClr val="dk1"/>
              </a:solidFill>
              <a:latin typeface="Manrope Medium"/>
              <a:ea typeface="Montserrat"/>
              <a:cs typeface="Montserrat"/>
            </a:endParaRPr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200" b="1">
              <a:solidFill>
                <a:schemeClr val="dk1"/>
              </a:solidFill>
              <a:latin typeface="Manrope Medium"/>
              <a:ea typeface="Montserrat"/>
              <a:cs typeface="Montserrat"/>
            </a:endParaRPr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200">
                <a:solidFill>
                  <a:schemeClr val="bg2">
                    <a:lumMod val="50000"/>
                    <a:lumOff val="50000"/>
                  </a:schemeClr>
                </a:solidFill>
                <a:latin typeface="Manrope Medium"/>
                <a:ea typeface="Montserrat"/>
                <a:cs typeface="Montserrat"/>
              </a:rPr>
              <a:t>Остался доволен. Повысил свой профессиональный уровень. Отдельное спасибо Валерию. Подробно все объяснил и показал.</a:t>
            </a:r>
            <a:endParaRPr sz="1200">
              <a:solidFill>
                <a:schemeClr val="bg2">
                  <a:lumMod val="50000"/>
                  <a:lumOff val="50000"/>
                </a:schemeClr>
              </a:solidFill>
              <a:latin typeface="Manrope Medium"/>
              <a:ea typeface="Montserrat"/>
              <a:cs typeface="Montserrat"/>
            </a:endParaRPr>
          </a:p>
        </p:txBody>
      </p:sp>
      <p:sp>
        <p:nvSpPr>
          <p:cNvPr id="283" name="Google Shape;283;p25"/>
          <p:cNvSpPr txBox="1"/>
          <p:nvPr/>
        </p:nvSpPr>
        <p:spPr bwMode="auto">
          <a:xfrm>
            <a:off x="4792701" y="2997946"/>
            <a:ext cx="3409478" cy="1508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>
                <a:solidFill>
                  <a:schemeClr val="dk1"/>
                </a:solidFill>
                <a:latin typeface="Manrope Medium"/>
                <a:ea typeface="Montserrat"/>
                <a:cs typeface="Montserrat"/>
              </a:rPr>
              <a:t>Сергей Владимирович</a:t>
            </a:r>
            <a:r>
              <a:rPr lang="ru">
                <a:solidFill>
                  <a:srgbClr val="F3F3F3"/>
                </a:solidFill>
                <a:latin typeface="Manrope Medium"/>
                <a:ea typeface="Montserrat"/>
                <a:cs typeface="Montserrat"/>
              </a:rPr>
              <a:t> </a:t>
            </a:r>
            <a:endParaRPr>
              <a:solidFill>
                <a:srgbClr val="F3F3F3"/>
              </a:solidFill>
              <a:latin typeface="Manrope Medium"/>
              <a:ea typeface="Montserrat"/>
              <a:cs typeface="Montserrat"/>
            </a:endParaRPr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200">
              <a:solidFill>
                <a:srgbClr val="F3F3F3"/>
              </a:solidFill>
              <a:latin typeface="Manrope Medium"/>
              <a:ea typeface="Montserrat"/>
              <a:cs typeface="Montserrat"/>
            </a:endParaRPr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200">
                <a:solidFill>
                  <a:schemeClr val="bg2">
                    <a:lumMod val="50000"/>
                    <a:lumOff val="50000"/>
                  </a:schemeClr>
                </a:solidFill>
                <a:latin typeface="Manrope Medium"/>
                <a:ea typeface="Montserrat"/>
                <a:cs typeface="Montserrat"/>
              </a:rPr>
              <a:t>Хочу сказать спасибо за новые навыки и фишки, остался под огромными впечатлениями. Валерий без какой-либо воды все разложил по полочкам. Прошел 6 занятий, приду еще раз с большим удовольствием.</a:t>
            </a:r>
            <a:endParaRPr sz="1200">
              <a:solidFill>
                <a:schemeClr val="bg2">
                  <a:lumMod val="50000"/>
                  <a:lumOff val="50000"/>
                </a:schemeClr>
              </a:solidFill>
              <a:latin typeface="Manrope Medium"/>
              <a:ea typeface="Montserrat"/>
              <a:cs typeface="Montserrat"/>
            </a:endParaRPr>
          </a:p>
        </p:txBody>
      </p:sp>
      <p:sp>
        <p:nvSpPr>
          <p:cNvPr id="281" name="Google Shape;281;p25"/>
          <p:cNvSpPr txBox="1"/>
          <p:nvPr/>
        </p:nvSpPr>
        <p:spPr bwMode="auto">
          <a:xfrm>
            <a:off x="4814048" y="1060661"/>
            <a:ext cx="3532107" cy="16927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>
                <a:solidFill>
                  <a:schemeClr val="dk1"/>
                </a:solidFill>
                <a:latin typeface="Manrope Medium"/>
                <a:ea typeface="Montserrat"/>
                <a:cs typeface="Montserrat"/>
              </a:rPr>
              <a:t>Катерина</a:t>
            </a:r>
            <a:endParaRPr>
              <a:solidFill>
                <a:srgbClr val="F3F3F3"/>
              </a:solidFill>
              <a:latin typeface="Manrope Medium"/>
              <a:ea typeface="Montserrat"/>
              <a:cs typeface="Montserrat"/>
            </a:endParaRPr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200">
                <a:solidFill>
                  <a:schemeClr val="bg2">
                    <a:lumMod val="50000"/>
                    <a:lumOff val="50000"/>
                  </a:schemeClr>
                </a:solidFill>
                <a:latin typeface="Manrope Medium"/>
              </a:rPr>
              <a:t>Разобрали все мои ошибки, объяснили абсолютно просто и доходчиво, причины возникновения тех или иных косяков. Внимательно следили за выполнением наплавки, корректировали и подсказывали в процессе работы, обсуждали качество и результат каждого шва. </a:t>
            </a:r>
            <a:endParaRPr sz="1200">
              <a:solidFill>
                <a:schemeClr val="bg2">
                  <a:lumMod val="50000"/>
                  <a:lumOff val="50000"/>
                </a:schemeClr>
              </a:solidFill>
              <a:latin typeface="Manrope Medium"/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94" y="2920344"/>
            <a:ext cx="1858484" cy="1858484"/>
          </a:xfrm>
          <a:prstGeom prst="rect">
            <a:avLst/>
          </a:prstGeom>
        </p:spPr>
      </p:pic>
      <p:sp>
        <p:nvSpPr>
          <p:cNvPr id="282" name="Google Shape;282;p25"/>
          <p:cNvSpPr txBox="1"/>
          <p:nvPr/>
        </p:nvSpPr>
        <p:spPr bwMode="auto">
          <a:xfrm>
            <a:off x="713308" y="2997946"/>
            <a:ext cx="3600400" cy="16927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>
                <a:solidFill>
                  <a:schemeClr val="dk1"/>
                </a:solidFill>
                <a:latin typeface="Manrope Medium"/>
                <a:ea typeface="Montserrat"/>
                <a:cs typeface="Montserrat"/>
              </a:rPr>
              <a:t>Андраник Григорян</a:t>
            </a:r>
            <a:endParaRPr/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1200">
              <a:solidFill>
                <a:srgbClr val="F3F3F3"/>
              </a:solidFill>
              <a:latin typeface="Manrope Medium"/>
              <a:ea typeface="Montserrat"/>
              <a:cs typeface="Montserrat"/>
            </a:endParaRPr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200">
                <a:solidFill>
                  <a:schemeClr val="bg2">
                    <a:lumMod val="50000"/>
                    <a:lumOff val="50000"/>
                  </a:schemeClr>
                </a:solidFill>
                <a:latin typeface="Manrope Medium"/>
                <a:ea typeface="Montserrat"/>
                <a:cs typeface="Montserrat"/>
              </a:rPr>
              <a:t>Обучаюсь в этой Академии. Преподаватель отличается высоким профессионализмом.  Помещение академии  светлое, чистое, оборудовано всем необходимым для качественного усвоения знаний. Сварщики, вперед!</a:t>
            </a:r>
            <a:endParaRPr sz="1200">
              <a:solidFill>
                <a:srgbClr val="F3F3F3"/>
              </a:solidFill>
              <a:latin typeface="Manrope Medium"/>
              <a:ea typeface="Montserrat"/>
              <a:cs typeface="Montserrat"/>
            </a:endParaRPr>
          </a:p>
        </p:txBody>
      </p:sp>
      <p:sp>
        <p:nvSpPr>
          <p:cNvPr id="19" name="Google Shape;68;p14"/>
          <p:cNvSpPr/>
          <p:nvPr/>
        </p:nvSpPr>
        <p:spPr bwMode="auto">
          <a:xfrm>
            <a:off x="0" y="1"/>
            <a:ext cx="9144000" cy="496097"/>
          </a:xfrm>
          <a:prstGeom prst="rect">
            <a:avLst/>
          </a:prstGeom>
          <a:solidFill>
            <a:srgbClr val="B628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b="1">
              <a:highlight>
                <a:srgbClr val="B62825"/>
              </a:highlight>
            </a:endParaRPr>
          </a:p>
        </p:txBody>
      </p:sp>
      <p:sp>
        <p:nvSpPr>
          <p:cNvPr id="20" name="Google Shape;66;p14"/>
          <p:cNvSpPr txBox="1"/>
          <p:nvPr/>
        </p:nvSpPr>
        <p:spPr bwMode="auto">
          <a:xfrm>
            <a:off x="539552" y="21883"/>
            <a:ext cx="7992887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800">
                <a:solidFill>
                  <a:schemeClr val="tx1"/>
                </a:solidFill>
                <a:latin typeface="Hisqaida 2018"/>
                <a:ea typeface="Montserrat"/>
                <a:cs typeface="Montserrat"/>
              </a:rPr>
              <a:t>ОТЗЫВЫ</a:t>
            </a:r>
            <a:endParaRPr sz="1800">
              <a:latin typeface="Hisqaida 201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rcRect l="0" t="0" r="0" b="21113"/>
          <a:stretch/>
        </p:blipFill>
        <p:spPr bwMode="auto">
          <a:xfrm>
            <a:off x="4806330" y="9813"/>
            <a:ext cx="4337670" cy="5133688"/>
          </a:xfrm>
          <a:prstGeom prst="rect">
            <a:avLst/>
          </a:prstGeom>
        </p:spPr>
      </p:pic>
      <p:sp>
        <p:nvSpPr>
          <p:cNvPr id="5" name="Google Shape;62;p14"/>
          <p:cNvSpPr/>
          <p:nvPr/>
        </p:nvSpPr>
        <p:spPr bwMode="auto">
          <a:xfrm>
            <a:off x="0" y="2283718"/>
            <a:ext cx="4788024" cy="1833117"/>
          </a:xfrm>
          <a:prstGeom prst="rect">
            <a:avLst/>
          </a:prstGeom>
          <a:solidFill>
            <a:schemeClr val="accent2">
              <a:lumMod val="1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/>
          </a:p>
        </p:txBody>
      </p:sp>
      <p:sp>
        <p:nvSpPr>
          <p:cNvPr id="294" name="Google Shape;294;p26"/>
          <p:cNvSpPr txBox="1"/>
          <p:nvPr/>
        </p:nvSpPr>
        <p:spPr bwMode="auto">
          <a:xfrm>
            <a:off x="467542" y="2499723"/>
            <a:ext cx="3960440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ru">
                <a:solidFill>
                  <a:schemeClr val="bg2">
                    <a:lumMod val="50000"/>
                    <a:lumOff val="50000"/>
                  </a:schemeClr>
                </a:solidFill>
                <a:latin typeface="Manrope Medium"/>
                <a:ea typeface="Montserrat"/>
                <a:cs typeface="Montserrat"/>
              </a:rPr>
              <a:t>Присоединяйся </a:t>
            </a:r>
            <a:endParaRPr>
              <a:latin typeface="Manrope Medium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ru">
                <a:solidFill>
                  <a:schemeClr val="bg2">
                    <a:lumMod val="50000"/>
                    <a:lumOff val="50000"/>
                  </a:schemeClr>
                </a:solidFill>
                <a:latin typeface="Manrope Medium"/>
                <a:ea typeface="Montserrat"/>
                <a:cs typeface="Montserrat"/>
              </a:rPr>
              <a:t>к команде единомышленников</a:t>
            </a:r>
            <a:r>
              <a:rPr lang="en-US">
                <a:solidFill>
                  <a:schemeClr val="bg2">
                    <a:lumMod val="50000"/>
                    <a:lumOff val="50000"/>
                  </a:schemeClr>
                </a:solidFill>
                <a:latin typeface="Manrope Medium"/>
                <a:ea typeface="Montserrat"/>
                <a:cs typeface="Montserrat"/>
              </a:rPr>
              <a:t>!</a:t>
            </a:r>
            <a:endParaRPr>
              <a:solidFill>
                <a:schemeClr val="bg2">
                  <a:lumMod val="50000"/>
                  <a:lumOff val="50000"/>
                </a:schemeClr>
              </a:solidFill>
              <a:latin typeface="Manrope Medium"/>
            </a:endParaRPr>
          </a:p>
        </p:txBody>
      </p:sp>
      <p:sp>
        <p:nvSpPr>
          <p:cNvPr id="301" name="Google Shape;301;p26"/>
          <p:cNvSpPr txBox="1"/>
          <p:nvPr/>
        </p:nvSpPr>
        <p:spPr bwMode="auto">
          <a:xfrm>
            <a:off x="467543" y="810641"/>
            <a:ext cx="3960439" cy="1477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800" b="1">
                <a:solidFill>
                  <a:srgbClr val="B62825"/>
                </a:solidFill>
                <a:latin typeface="Hisqaida 2018"/>
                <a:ea typeface="Montserrat"/>
                <a:cs typeface="Montserrat"/>
              </a:rPr>
              <a:t>ВСТУПАЙ </a:t>
            </a:r>
            <a:endParaRPr lang="en-US" sz="2800" b="1">
              <a:solidFill>
                <a:srgbClr val="B62825"/>
              </a:solidFill>
              <a:latin typeface="Hisqaida 2018"/>
              <a:ea typeface="Montserrat"/>
              <a:cs typeface="Montserrat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800" b="1">
                <a:solidFill>
                  <a:srgbClr val="B62825"/>
                </a:solidFill>
                <a:latin typeface="Hisqaida 2018"/>
                <a:ea typeface="Montserrat"/>
                <a:cs typeface="Montserrat"/>
              </a:rPr>
              <a:t>В СООБЩЕСТВО </a:t>
            </a:r>
            <a:endParaRPr lang="en-US" sz="2800" b="1">
              <a:solidFill>
                <a:srgbClr val="B62825"/>
              </a:solidFill>
              <a:latin typeface="Hisqaida 2018"/>
              <a:ea typeface="Montserrat"/>
              <a:cs typeface="Montserrat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800" b="1">
                <a:solidFill>
                  <a:srgbClr val="B62825"/>
                </a:solidFill>
                <a:latin typeface="Hisqaida 2018"/>
                <a:ea typeface="Montserrat"/>
                <a:cs typeface="Montserrat"/>
              </a:rPr>
              <a:t>СВАРЩИКОВ!</a:t>
            </a:r>
            <a:endParaRPr>
              <a:solidFill>
                <a:srgbClr val="B62825"/>
              </a:solidFill>
              <a:latin typeface="Hisqaida 2018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rcRect l="22000" t="0" r="18813" b="0"/>
          <a:stretch/>
        </p:blipFill>
        <p:spPr bwMode="auto">
          <a:xfrm>
            <a:off x="4572001" y="-6475"/>
            <a:ext cx="4572000" cy="514997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372220" y="4205143"/>
            <a:ext cx="1571642" cy="884453"/>
          </a:xfrm>
          <a:prstGeom prst="rect">
            <a:avLst/>
          </a:prstGeom>
        </p:spPr>
      </p:pic>
      <p:pic>
        <p:nvPicPr>
          <p:cNvPr id="13" name="Google Shape;57;p13">
            <a:hlinkClick r:id="rId5"/>
          </p:cNvPr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544524" y="3193869"/>
            <a:ext cx="264753" cy="264753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56;p13"/>
          <p:cNvSpPr txBox="1"/>
          <p:nvPr/>
        </p:nvSpPr>
        <p:spPr bwMode="auto">
          <a:xfrm>
            <a:off x="851695" y="3463720"/>
            <a:ext cx="2115792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200" u="sng">
                <a:solidFill>
                  <a:schemeClr val="bg2">
                    <a:lumMod val="50000"/>
                    <a:lumOff val="50000"/>
                  </a:schemeClr>
                </a:solidFill>
                <a:latin typeface="Manrope Medium"/>
                <a:hlinkClick r:id="rId7" tooltip="свариваем будущее"/>
              </a:rPr>
              <a:t>свариваем будущее</a:t>
            </a:r>
            <a:r>
              <a:rPr lang="en-US" sz="1200" b="0" i="0">
                <a:solidFill>
                  <a:schemeClr val="bg2">
                    <a:lumMod val="50000"/>
                    <a:lumOff val="50000"/>
                  </a:schemeClr>
                </a:solidFill>
                <a:latin typeface="Manrope Medium"/>
              </a:rPr>
              <a:t> </a:t>
            </a:r>
            <a:endParaRPr sz="1200">
              <a:solidFill>
                <a:schemeClr val="bg2">
                  <a:lumMod val="50000"/>
                  <a:lumOff val="50000"/>
                </a:schemeClr>
              </a:solidFill>
              <a:latin typeface="Manrope Medium"/>
            </a:endParaRPr>
          </a:p>
        </p:txBody>
      </p:sp>
      <p:sp>
        <p:nvSpPr>
          <p:cNvPr id="15" name="Google Shape;56;p13"/>
          <p:cNvSpPr txBox="1"/>
          <p:nvPr/>
        </p:nvSpPr>
        <p:spPr bwMode="auto">
          <a:xfrm>
            <a:off x="827582" y="3142380"/>
            <a:ext cx="1491833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200" b="0" i="0" u="sng">
                <a:solidFill>
                  <a:schemeClr val="bg2">
                    <a:lumMod val="50000"/>
                    <a:lumOff val="50000"/>
                  </a:schemeClr>
                </a:solidFill>
                <a:latin typeface="Manrope Medium"/>
                <a:hlinkClick r:id="rId5" tooltip="свариваем будущее"/>
              </a:rPr>
              <a:t> </a:t>
            </a:r>
            <a:r>
              <a:rPr lang="en-US" sz="1200" b="0" i="0" u="sng">
                <a:solidFill>
                  <a:schemeClr val="bg2">
                    <a:lumMod val="50000"/>
                    <a:lumOff val="50000"/>
                  </a:schemeClr>
                </a:solidFill>
                <a:latin typeface="Manrope Medium"/>
                <a:hlinkClick r:id="rId5" tooltip="свариваем будущее"/>
              </a:rPr>
              <a:t>weldingthefuture</a:t>
            </a:r>
            <a:r>
              <a:rPr lang="en-US" sz="1200" b="0" i="0" u="sng">
                <a:solidFill>
                  <a:schemeClr val="bg2">
                    <a:lumMod val="50000"/>
                    <a:lumOff val="50000"/>
                  </a:schemeClr>
                </a:solidFill>
                <a:latin typeface="Manrope Medium"/>
                <a:hlinkClick r:id="rId5" tooltip="свариваем будущее"/>
              </a:rPr>
              <a:t> </a:t>
            </a:r>
            <a:endParaRPr sz="1200">
              <a:solidFill>
                <a:schemeClr val="bg2">
                  <a:lumMod val="50000"/>
                  <a:lumOff val="50000"/>
                </a:schemeClr>
              </a:solidFill>
              <a:latin typeface="Manrope Medium"/>
            </a:endParaRPr>
          </a:p>
        </p:txBody>
      </p:sp>
      <p:pic>
        <p:nvPicPr>
          <p:cNvPr id="16" name="Рисунок 15">
            <a:hlinkClick r:id="rId7"/>
          </p:cNvPr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547268" y="3511515"/>
            <a:ext cx="297584" cy="2975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/>
          <p:nvPr/>
        </p:nvSpPr>
        <p:spPr bwMode="auto">
          <a:xfrm>
            <a:off x="1907704" y="4515966"/>
            <a:ext cx="5139400" cy="385090"/>
          </a:xfrm>
          <a:prstGeom prst="rect">
            <a:avLst/>
          </a:prstGeom>
          <a:solidFill>
            <a:schemeClr val="accent2">
              <a:lumMod val="1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4" name="Google Shape;66;p14"/>
          <p:cNvSpPr txBox="1"/>
          <p:nvPr/>
        </p:nvSpPr>
        <p:spPr bwMode="auto">
          <a:xfrm>
            <a:off x="1977091" y="4504501"/>
            <a:ext cx="4990506" cy="366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200">
                <a:solidFill>
                  <a:schemeClr val="tx1"/>
                </a:solidFill>
                <a:latin typeface="Manrope Medium"/>
                <a:ea typeface="Montserrat"/>
                <a:cs typeface="Montserrat"/>
              </a:rPr>
              <a:t>Класс расположен по адресу: </a:t>
            </a:r>
            <a:r>
              <a:rPr lang="ru-RU" sz="1200" u="sng">
                <a:solidFill>
                  <a:schemeClr val="tx1"/>
                </a:solidFill>
                <a:latin typeface="Manrope Medium"/>
                <a:ea typeface="Montserrat"/>
                <a:cs typeface="Montserrat"/>
                <a:hlinkClick r:id="rId2" tooltip="https://yandex.ru/maps/-/CDqdN8pL"/>
              </a:rPr>
              <a:t>г. Одинцово, ул. Полевая, д. 19</a:t>
            </a:r>
            <a:endParaRPr sz="1200">
              <a:solidFill>
                <a:schemeClr val="tx1"/>
              </a:solidFill>
              <a:latin typeface="Manrope Medium"/>
              <a:ea typeface="Montserrat"/>
              <a:cs typeface="Montserra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rcRect l="5833" t="564" r="0" b="5486"/>
          <a:stretch/>
        </p:blipFill>
        <p:spPr bwMode="auto">
          <a:xfrm>
            <a:off x="1907704" y="598101"/>
            <a:ext cx="5128925" cy="3837726"/>
          </a:xfrm>
          <a:prstGeom prst="rect">
            <a:avLst/>
          </a:prstGeom>
        </p:spPr>
      </p:pic>
      <p:sp>
        <p:nvSpPr>
          <p:cNvPr id="11" name="Google Shape;68;p14"/>
          <p:cNvSpPr/>
          <p:nvPr/>
        </p:nvSpPr>
        <p:spPr bwMode="auto">
          <a:xfrm>
            <a:off x="0" y="1"/>
            <a:ext cx="9144000" cy="496097"/>
          </a:xfrm>
          <a:prstGeom prst="rect">
            <a:avLst/>
          </a:prstGeom>
          <a:solidFill>
            <a:srgbClr val="B628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b="1">
              <a:highlight>
                <a:srgbClr val="B62825"/>
              </a:highlight>
            </a:endParaRPr>
          </a:p>
        </p:txBody>
      </p:sp>
      <p:sp>
        <p:nvSpPr>
          <p:cNvPr id="12" name="Google Shape;66;p14"/>
          <p:cNvSpPr txBox="1"/>
          <p:nvPr/>
        </p:nvSpPr>
        <p:spPr bwMode="auto">
          <a:xfrm>
            <a:off x="539552" y="21883"/>
            <a:ext cx="7992887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800">
                <a:solidFill>
                  <a:schemeClr val="tx1"/>
                </a:solidFill>
                <a:latin typeface="Hisqaida 2018"/>
                <a:ea typeface="Montserrat"/>
                <a:cs typeface="Montserrat"/>
              </a:rPr>
              <a:t>УЧЕБНЫЙ КЛАСС В ОДИНЦОВО</a:t>
            </a:r>
            <a:endParaRPr lang="ru-RU" sz="1800">
              <a:latin typeface="Hisqaida 201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" name="Google Shape;62;p14"/>
          <p:cNvSpPr/>
          <p:nvPr/>
        </p:nvSpPr>
        <p:spPr bwMode="auto">
          <a:xfrm>
            <a:off x="0" y="0"/>
            <a:ext cx="6012159" cy="5143500"/>
          </a:xfrm>
          <a:prstGeom prst="rect">
            <a:avLst/>
          </a:prstGeom>
          <a:solidFill>
            <a:schemeClr val="accent2">
              <a:lumMod val="1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/>
          </a:p>
        </p:txBody>
      </p:sp>
      <p:sp>
        <p:nvSpPr>
          <p:cNvPr id="320" name="Google Shape;320;p28"/>
          <p:cNvSpPr txBox="1"/>
          <p:nvPr/>
        </p:nvSpPr>
        <p:spPr bwMode="auto">
          <a:xfrm>
            <a:off x="6084169" y="241970"/>
            <a:ext cx="2952328" cy="2123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ru" sz="1200">
                <a:solidFill>
                  <a:schemeClr val="dk1"/>
                </a:solidFill>
                <a:latin typeface="Manrope Medium"/>
                <a:ea typeface="Montserrat"/>
                <a:cs typeface="Montserrat"/>
              </a:rPr>
              <a:t>Адрес класса:</a:t>
            </a:r>
            <a:endParaRPr sz="1200">
              <a:solidFill>
                <a:schemeClr val="dk1"/>
              </a:solidFill>
              <a:latin typeface="Manrope Medium"/>
              <a:ea typeface="Montserrat"/>
              <a:cs typeface="Montserrat"/>
            </a:endParaRPr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ru" sz="1200">
                <a:solidFill>
                  <a:schemeClr val="bg2">
                    <a:lumMod val="50000"/>
                    <a:lumOff val="50000"/>
                  </a:schemeClr>
                </a:solidFill>
                <a:latin typeface="Manrope Medium"/>
                <a:ea typeface="Montserrat"/>
                <a:cs typeface="Montserrat"/>
              </a:rPr>
              <a:t>МО, г. Одинцово, ул. Полевая д. 19</a:t>
            </a:r>
            <a:endParaRPr sz="1200">
              <a:solidFill>
                <a:schemeClr val="bg2">
                  <a:lumMod val="50000"/>
                  <a:lumOff val="50000"/>
                </a:schemeClr>
              </a:solidFill>
              <a:latin typeface="Manrope Medium"/>
              <a:ea typeface="Montserrat"/>
              <a:cs typeface="Montserrat"/>
            </a:endParaRPr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endParaRPr sz="1200">
              <a:solidFill>
                <a:schemeClr val="dk1"/>
              </a:solidFill>
              <a:latin typeface="Manrope Medium"/>
              <a:ea typeface="Montserrat"/>
              <a:cs typeface="Montserrat"/>
            </a:endParaRPr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ru" sz="1200">
                <a:solidFill>
                  <a:schemeClr val="dk1"/>
                </a:solidFill>
                <a:latin typeface="Manrope Medium"/>
                <a:ea typeface="Montserrat"/>
                <a:cs typeface="Montserrat"/>
              </a:rPr>
              <a:t>Офис: </a:t>
            </a:r>
            <a:endParaRPr sz="1200">
              <a:latin typeface="Manrope Medium"/>
            </a:endParaRPr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ru" sz="1200">
                <a:solidFill>
                  <a:schemeClr val="bg2">
                    <a:lumMod val="50000"/>
                    <a:lumOff val="50000"/>
                  </a:schemeClr>
                </a:solidFill>
                <a:latin typeface="Manrope Medium"/>
                <a:ea typeface="Montserrat"/>
                <a:cs typeface="Montserrat"/>
              </a:rPr>
              <a:t>Москва, Научный пр-д, д. 8, стр. 7</a:t>
            </a:r>
            <a:endParaRPr sz="1200">
              <a:solidFill>
                <a:schemeClr val="bg2">
                  <a:lumMod val="50000"/>
                  <a:lumOff val="50000"/>
                </a:schemeClr>
              </a:solidFill>
              <a:latin typeface="Manrope Medium"/>
              <a:ea typeface="Montserrat"/>
              <a:cs typeface="Montserrat"/>
            </a:endParaRPr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200">
                <a:solidFill>
                  <a:schemeClr val="bg2">
                    <a:lumMod val="50000"/>
                    <a:lumOff val="50000"/>
                  </a:schemeClr>
                </a:solidFill>
                <a:latin typeface="Manrope Medium"/>
                <a:ea typeface="Montserrat"/>
                <a:cs typeface="Montserrat"/>
              </a:rPr>
              <a:t>тел.: +7 (</a:t>
            </a:r>
            <a:r>
              <a:rPr lang="en-US" sz="1200">
                <a:solidFill>
                  <a:schemeClr val="bg2">
                    <a:lumMod val="50000"/>
                    <a:lumOff val="50000"/>
                  </a:schemeClr>
                </a:solidFill>
                <a:latin typeface="Manrope Medium"/>
                <a:ea typeface="Montserrat"/>
                <a:cs typeface="Montserrat"/>
              </a:rPr>
              <a:t>925</a:t>
            </a:r>
            <a:r>
              <a:rPr lang="ru-RU" sz="1200">
                <a:solidFill>
                  <a:schemeClr val="bg2">
                    <a:lumMod val="50000"/>
                    <a:lumOff val="50000"/>
                  </a:schemeClr>
                </a:solidFill>
                <a:latin typeface="Manrope Medium"/>
                <a:ea typeface="Montserrat"/>
                <a:cs typeface="Montserrat"/>
              </a:rPr>
              <a:t>) </a:t>
            </a:r>
            <a:r>
              <a:rPr lang="en-US" sz="1200">
                <a:solidFill>
                  <a:schemeClr val="bg2">
                    <a:lumMod val="50000"/>
                    <a:lumOff val="50000"/>
                  </a:schemeClr>
                </a:solidFill>
                <a:latin typeface="Manrope Medium"/>
                <a:ea typeface="Montserrat"/>
                <a:cs typeface="Montserrat"/>
              </a:rPr>
              <a:t>083</a:t>
            </a:r>
            <a:r>
              <a:rPr lang="ru-RU" sz="1200">
                <a:solidFill>
                  <a:schemeClr val="bg2">
                    <a:lumMod val="50000"/>
                    <a:lumOff val="50000"/>
                  </a:schemeClr>
                </a:solidFill>
                <a:latin typeface="Manrope Medium"/>
                <a:ea typeface="Montserrat"/>
                <a:cs typeface="Montserrat"/>
              </a:rPr>
              <a:t> </a:t>
            </a:r>
            <a:r>
              <a:rPr lang="en-US" sz="1200">
                <a:solidFill>
                  <a:schemeClr val="bg2">
                    <a:lumMod val="50000"/>
                    <a:lumOff val="50000"/>
                  </a:schemeClr>
                </a:solidFill>
                <a:latin typeface="Manrope Medium"/>
                <a:ea typeface="Montserrat"/>
                <a:cs typeface="Montserrat"/>
              </a:rPr>
              <a:t>56</a:t>
            </a:r>
            <a:r>
              <a:rPr lang="ru-RU" sz="1200">
                <a:solidFill>
                  <a:schemeClr val="bg2">
                    <a:lumMod val="50000"/>
                    <a:lumOff val="50000"/>
                  </a:schemeClr>
                </a:solidFill>
                <a:latin typeface="Manrope Medium"/>
                <a:ea typeface="Montserrat"/>
                <a:cs typeface="Montserrat"/>
              </a:rPr>
              <a:t> </a:t>
            </a:r>
            <a:r>
              <a:rPr lang="en-US" sz="1200">
                <a:solidFill>
                  <a:schemeClr val="bg2">
                    <a:lumMod val="50000"/>
                    <a:lumOff val="50000"/>
                  </a:schemeClr>
                </a:solidFill>
                <a:latin typeface="Manrope Medium"/>
                <a:ea typeface="Montserrat"/>
                <a:cs typeface="Montserrat"/>
              </a:rPr>
              <a:t>18</a:t>
            </a:r>
            <a:endParaRPr lang="ru-RU" sz="1200">
              <a:solidFill>
                <a:schemeClr val="bg2">
                  <a:lumMod val="50000"/>
                  <a:lumOff val="50000"/>
                </a:schemeClr>
              </a:solidFill>
              <a:latin typeface="Manrope Medium"/>
              <a:ea typeface="Montserrat"/>
              <a:cs typeface="Montserrat"/>
            </a:endParaRPr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200">
                <a:solidFill>
                  <a:schemeClr val="bg2">
                    <a:lumMod val="50000"/>
                    <a:lumOff val="50000"/>
                  </a:schemeClr>
                </a:solidFill>
                <a:latin typeface="Manrope Medium"/>
                <a:ea typeface="Montserrat"/>
                <a:cs typeface="Montserrat"/>
              </a:rPr>
              <a:t>e-mail:</a:t>
            </a:r>
            <a:r>
              <a:rPr lang="ru-RU" sz="1200">
                <a:solidFill>
                  <a:schemeClr val="bg2">
                    <a:lumMod val="50000"/>
                    <a:lumOff val="50000"/>
                  </a:schemeClr>
                </a:solidFill>
                <a:latin typeface="Manrope Medium"/>
                <a:ea typeface="Montserrat"/>
                <a:cs typeface="Montserrat"/>
              </a:rPr>
              <a:t> </a:t>
            </a:r>
            <a:r>
              <a:rPr lang="en-US" sz="1200" u="sng">
                <a:solidFill>
                  <a:schemeClr val="bg2">
                    <a:lumMod val="50000"/>
                    <a:lumOff val="50000"/>
                  </a:schemeClr>
                </a:solidFill>
                <a:latin typeface="Manrope Medium"/>
                <a:ea typeface="Montserrat"/>
                <a:cs typeface="Montserrat"/>
              </a:rPr>
              <a:t>academy@</a:t>
            </a:r>
            <a:r>
              <a:rPr lang="en-US" sz="1200" u="sng">
                <a:solidFill>
                  <a:schemeClr val="bg2">
                    <a:lumMod val="50000"/>
                    <a:lumOff val="50000"/>
                  </a:schemeClr>
                </a:solidFill>
                <a:latin typeface="Manrope Medium"/>
                <a:ea typeface="Montserrat"/>
                <a:cs typeface="Montserrat"/>
                <a:hlinkClick r:id="rId2" tooltip="http://www.svar-go.ru"/>
              </a:rPr>
              <a:t>svar-go.ru</a:t>
            </a:r>
            <a:endParaRPr lang="ru-RU" sz="1200" u="sng">
              <a:solidFill>
                <a:schemeClr val="bg2">
                  <a:lumMod val="50000"/>
                  <a:lumOff val="50000"/>
                </a:schemeClr>
              </a:solidFill>
              <a:latin typeface="Manrope Medium"/>
              <a:ea typeface="Montserrat"/>
              <a:cs typeface="Montserrat"/>
            </a:endParaRPr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 sz="1200">
              <a:solidFill>
                <a:schemeClr val="bg2">
                  <a:lumMod val="50000"/>
                  <a:lumOff val="50000"/>
                </a:schemeClr>
              </a:solidFill>
              <a:latin typeface="Manrope Medium"/>
              <a:ea typeface="Montserrat"/>
              <a:cs typeface="Montserrat"/>
            </a:endParaRPr>
          </a:p>
          <a:p>
            <a:pPr>
              <a:defRPr/>
            </a:pPr>
            <a:r>
              <a:rPr lang="en-US" sz="1200" u="sng">
                <a:solidFill>
                  <a:schemeClr val="bg2">
                    <a:lumMod val="50000"/>
                    <a:lumOff val="50000"/>
                  </a:schemeClr>
                </a:solidFill>
                <a:latin typeface="Manrope Medium"/>
                <a:ea typeface="Montserrat"/>
                <a:cs typeface="Montserrat"/>
                <a:hlinkClick r:id="rId3" tooltip="http://www.svar-go.ru"/>
              </a:rPr>
              <a:t>www.svar-go.ru</a:t>
            </a:r>
            <a:endParaRPr lang="ru-RU" sz="1200" u="sng">
              <a:solidFill>
                <a:schemeClr val="bg2">
                  <a:lumMod val="50000"/>
                  <a:lumOff val="50000"/>
                </a:schemeClr>
              </a:solidFill>
              <a:latin typeface="Manrope Medium"/>
              <a:ea typeface="Montserrat"/>
              <a:cs typeface="Montserrat"/>
            </a:endParaRPr>
          </a:p>
          <a:p>
            <a:pPr>
              <a:defRPr/>
            </a:pPr>
            <a:r>
              <a:rPr lang="en-US" sz="1200" u="sng">
                <a:solidFill>
                  <a:schemeClr val="bg2">
                    <a:lumMod val="50000"/>
                    <a:lumOff val="50000"/>
                  </a:schemeClr>
                </a:solidFill>
                <a:latin typeface="Manrope Medium"/>
                <a:ea typeface="Montserrat"/>
                <a:cs typeface="Montserrat"/>
                <a:hlinkClick r:id="rId4" tooltip="http://www.svargo.academy/"/>
              </a:rPr>
              <a:t>www.svargo.academy/</a:t>
            </a:r>
            <a:endParaRPr lang="en-US" sz="1200" u="sng">
              <a:solidFill>
                <a:schemeClr val="bg2">
                  <a:lumMod val="50000"/>
                  <a:lumOff val="50000"/>
                </a:schemeClr>
              </a:solidFill>
              <a:latin typeface="Manrope Medium"/>
              <a:ea typeface="Montserrat"/>
              <a:cs typeface="Montserrat"/>
            </a:endParaRPr>
          </a:p>
        </p:txBody>
      </p:sp>
      <p:sp>
        <p:nvSpPr>
          <p:cNvPr id="322" name="Google Shape;322;p28"/>
          <p:cNvSpPr txBox="1"/>
          <p:nvPr/>
        </p:nvSpPr>
        <p:spPr bwMode="auto">
          <a:xfrm>
            <a:off x="6084168" y="2388275"/>
            <a:ext cx="2880320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ru" sz="1200">
                <a:solidFill>
                  <a:schemeClr val="dk1"/>
                </a:solidFill>
                <a:latin typeface="Manrope Medium"/>
                <a:ea typeface="Montserrat"/>
                <a:cs typeface="Montserrat"/>
              </a:rPr>
              <a:t>Присоединяйтесь к нам в соцсетях:</a:t>
            </a:r>
            <a:endParaRPr sz="1200">
              <a:solidFill>
                <a:schemeClr val="dk1"/>
              </a:solidFill>
              <a:latin typeface="Manrope Medium"/>
              <a:ea typeface="Montserrat"/>
              <a:cs typeface="Montserrat"/>
            </a:endParaRPr>
          </a:p>
        </p:txBody>
      </p:sp>
      <p:sp>
        <p:nvSpPr>
          <p:cNvPr id="323" name="Google Shape;323;p28"/>
          <p:cNvSpPr txBox="1"/>
          <p:nvPr/>
        </p:nvSpPr>
        <p:spPr bwMode="auto">
          <a:xfrm>
            <a:off x="6084168" y="4116576"/>
            <a:ext cx="1685099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sz="1200">
                <a:solidFill>
                  <a:schemeClr val="dk1"/>
                </a:solidFill>
                <a:latin typeface="Manrope Medium"/>
                <a:ea typeface="Montserrat"/>
                <a:cs typeface="Montserrat"/>
              </a:rPr>
              <a:t>Пишите нам:</a:t>
            </a:r>
            <a:endParaRPr sz="1200">
              <a:latin typeface="Manrope Medium"/>
              <a:ea typeface="Montserrat"/>
              <a:cs typeface="Montserrat"/>
            </a:endParaRPr>
          </a:p>
        </p:txBody>
      </p:sp>
      <p:pic>
        <p:nvPicPr>
          <p:cNvPr id="324" name="Google Shape;324;p28">
            <a:hlinkClick r:id="rId5"/>
          </p:cNvPr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6179881" y="2931790"/>
            <a:ext cx="1388000" cy="264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28">
            <a:hlinkClick r:id="rId7"/>
          </p:cNvPr>
          <p:cNvPicPr/>
          <p:nvPr/>
        </p:nvPicPr>
        <p:blipFill>
          <a:blip r:embed="rId8">
            <a:alphaModFix/>
          </a:blip>
          <a:stretch/>
        </p:blipFill>
        <p:spPr bwMode="auto">
          <a:xfrm>
            <a:off x="6750516" y="4587272"/>
            <a:ext cx="206367" cy="206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28">
            <a:hlinkClick r:id="rId9"/>
          </p:cNvPr>
          <p:cNvPicPr/>
          <p:nvPr/>
        </p:nvPicPr>
        <p:blipFill>
          <a:blip r:embed="rId10">
            <a:alphaModFix/>
          </a:blip>
          <a:stretch/>
        </p:blipFill>
        <p:spPr bwMode="auto">
          <a:xfrm>
            <a:off x="6210389" y="4575616"/>
            <a:ext cx="236318" cy="207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57;p13">
            <a:hlinkClick r:id="rId11"/>
          </p:cNvPr>
          <p:cNvPicPr/>
          <p:nvPr/>
        </p:nvPicPr>
        <p:blipFill>
          <a:blip r:embed="rId12">
            <a:alphaModFix/>
          </a:blip>
          <a:stretch/>
        </p:blipFill>
        <p:spPr bwMode="auto">
          <a:xfrm>
            <a:off x="6181485" y="3371905"/>
            <a:ext cx="264753" cy="264753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56;p13"/>
          <p:cNvSpPr txBox="1"/>
          <p:nvPr/>
        </p:nvSpPr>
        <p:spPr bwMode="auto">
          <a:xfrm>
            <a:off x="6488656" y="3641756"/>
            <a:ext cx="2115792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200">
                <a:solidFill>
                  <a:schemeClr val="bg2">
                    <a:lumMod val="50000"/>
                    <a:lumOff val="50000"/>
                  </a:schemeClr>
                </a:solidFill>
                <a:latin typeface="Manrope Medium"/>
              </a:rPr>
              <a:t>свариваем будущее</a:t>
            </a:r>
            <a:r>
              <a:rPr lang="en-US" sz="1200" b="0" i="0">
                <a:solidFill>
                  <a:schemeClr val="bg2">
                    <a:lumMod val="50000"/>
                    <a:lumOff val="50000"/>
                  </a:schemeClr>
                </a:solidFill>
                <a:latin typeface="Manrope Medium"/>
              </a:rPr>
              <a:t> </a:t>
            </a:r>
            <a:endParaRPr sz="1200">
              <a:solidFill>
                <a:schemeClr val="bg2">
                  <a:lumMod val="50000"/>
                  <a:lumOff val="50000"/>
                </a:schemeClr>
              </a:solidFill>
              <a:latin typeface="Manrope Medium"/>
            </a:endParaRPr>
          </a:p>
        </p:txBody>
      </p:sp>
      <p:sp>
        <p:nvSpPr>
          <p:cNvPr id="13" name="Google Shape;56;p13"/>
          <p:cNvSpPr txBox="1"/>
          <p:nvPr/>
        </p:nvSpPr>
        <p:spPr bwMode="auto">
          <a:xfrm>
            <a:off x="6464543" y="3320416"/>
            <a:ext cx="1491833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200" b="0" i="0">
                <a:solidFill>
                  <a:schemeClr val="bg2">
                    <a:lumMod val="50000"/>
                    <a:lumOff val="50000"/>
                  </a:schemeClr>
                </a:solidFill>
                <a:latin typeface="Manrope Medium"/>
              </a:rPr>
              <a:t> </a:t>
            </a:r>
            <a:r>
              <a:rPr lang="en-US" sz="1200" b="0" i="0">
                <a:solidFill>
                  <a:schemeClr val="bg2">
                    <a:lumMod val="50000"/>
                    <a:lumOff val="50000"/>
                  </a:schemeClr>
                </a:solidFill>
                <a:latin typeface="Manrope Medium"/>
              </a:rPr>
              <a:t>weldingthefuture</a:t>
            </a:r>
            <a:r>
              <a:rPr lang="en-US" sz="1200" b="0" i="0">
                <a:solidFill>
                  <a:schemeClr val="bg2">
                    <a:lumMod val="50000"/>
                    <a:lumOff val="50000"/>
                  </a:schemeClr>
                </a:solidFill>
                <a:latin typeface="Manrope Medium"/>
              </a:rPr>
              <a:t> </a:t>
            </a:r>
            <a:endParaRPr sz="1200">
              <a:solidFill>
                <a:schemeClr val="bg2">
                  <a:lumMod val="50000"/>
                  <a:lumOff val="50000"/>
                </a:schemeClr>
              </a:solidFill>
              <a:latin typeface="Manrope Medium"/>
            </a:endParaRPr>
          </a:p>
        </p:txBody>
      </p:sp>
      <p:pic>
        <p:nvPicPr>
          <p:cNvPr id="14" name="Рисунок 13">
            <a:hlinkClick r:id="rId13"/>
          </p:cNvPr>
          <p:cNvPicPr>
            <a:picLocks noChangeAspect="1"/>
          </p:cNvPicPr>
          <p:nvPr/>
        </p:nvPicPr>
        <p:blipFill>
          <a:blip r:embed="rId14"/>
          <a:stretch/>
        </p:blipFill>
        <p:spPr bwMode="auto">
          <a:xfrm>
            <a:off x="6184229" y="3689550"/>
            <a:ext cx="297584" cy="29758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5"/>
          <a:stretch/>
        </p:blipFill>
        <p:spPr bwMode="auto">
          <a:xfrm>
            <a:off x="183111" y="309309"/>
            <a:ext cx="5666739" cy="4524880"/>
          </a:xfrm>
          <a:prstGeom prst="rect">
            <a:avLst/>
          </a:prstGeom>
        </p:spPr>
      </p:pic>
      <p:cxnSp>
        <p:nvCxnSpPr>
          <p:cNvPr id="17" name="Прямая соединительная линия 16"/>
          <p:cNvCxnSpPr>
            <a:cxnSpLocks/>
          </p:cNvCxnSpPr>
          <p:nvPr/>
        </p:nvCxnSpPr>
        <p:spPr bwMode="auto">
          <a:xfrm>
            <a:off x="6179881" y="2355726"/>
            <a:ext cx="2665960" cy="21274"/>
          </a:xfrm>
          <a:prstGeom prst="line">
            <a:avLst/>
          </a:prstGeom>
          <a:ln>
            <a:solidFill>
              <a:schemeClr val="accent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>
            <a:cxnSpLocks/>
          </p:cNvCxnSpPr>
          <p:nvPr/>
        </p:nvCxnSpPr>
        <p:spPr bwMode="auto">
          <a:xfrm>
            <a:off x="6179881" y="4121673"/>
            <a:ext cx="2665960" cy="15984"/>
          </a:xfrm>
          <a:prstGeom prst="line">
            <a:avLst/>
          </a:prstGeom>
          <a:ln>
            <a:solidFill>
              <a:schemeClr val="accent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8" name="Рисунок 27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907704" y="1059582"/>
            <a:ext cx="2581971" cy="3653814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4680012" y="1059582"/>
            <a:ext cx="2581971" cy="3653814"/>
          </a:xfrm>
          <a:prstGeom prst="rect">
            <a:avLst/>
          </a:prstGeom>
        </p:spPr>
      </p:pic>
      <p:sp>
        <p:nvSpPr>
          <p:cNvPr id="70" name="Google Shape;70;p14"/>
          <p:cNvSpPr txBox="1"/>
          <p:nvPr/>
        </p:nvSpPr>
        <p:spPr bwMode="auto">
          <a:xfrm>
            <a:off x="4822325" y="2499742"/>
            <a:ext cx="2367649" cy="1384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" b="1">
                <a:solidFill>
                  <a:schemeClr val="tx1"/>
                </a:solidFill>
                <a:latin typeface="Manrope Medium"/>
                <a:ea typeface="Montserrat"/>
                <a:cs typeface="Montserrat"/>
              </a:rPr>
              <a:t>Обучение сотрудников производств</a:t>
            </a:r>
            <a:endParaRPr>
              <a:solidFill>
                <a:schemeClr val="tx1"/>
              </a:solidFill>
              <a:latin typeface="Manrope Medium"/>
            </a:endParaRPr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>
              <a:solidFill>
                <a:srgbClr val="D9D9D9"/>
              </a:solidFill>
              <a:latin typeface="Manrope Medium"/>
              <a:ea typeface="Montserrat"/>
              <a:cs typeface="Montserrat"/>
            </a:endParaRPr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200">
                <a:solidFill>
                  <a:schemeClr val="bg2">
                    <a:lumMod val="50000"/>
                    <a:lumOff val="50000"/>
                  </a:schemeClr>
                </a:solidFill>
                <a:latin typeface="Manrope Medium"/>
                <a:ea typeface="Montserrat"/>
                <a:cs typeface="Montserrat"/>
              </a:rPr>
              <a:t>Обучение проходит на самом производстве или в классе  Академии в г. Одинцово</a:t>
            </a:r>
            <a:endParaRPr sz="1200">
              <a:solidFill>
                <a:schemeClr val="bg2">
                  <a:lumMod val="50000"/>
                  <a:lumOff val="50000"/>
                </a:schemeClr>
              </a:solidFill>
              <a:latin typeface="Manrope Medium"/>
              <a:ea typeface="Montserrat"/>
              <a:cs typeface="Montserrat"/>
            </a:endParaRPr>
          </a:p>
        </p:txBody>
      </p:sp>
      <p:sp>
        <p:nvSpPr>
          <p:cNvPr id="23" name="TextBox 22"/>
          <p:cNvSpPr txBox="1"/>
          <p:nvPr/>
        </p:nvSpPr>
        <p:spPr bwMode="auto">
          <a:xfrm>
            <a:off x="2027816" y="2505037"/>
            <a:ext cx="2457941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b="1">
                <a:solidFill>
                  <a:schemeClr val="tx1"/>
                </a:solidFill>
                <a:latin typeface="Manrope Medium"/>
                <a:ea typeface="Montserrat"/>
                <a:cs typeface="Montserrat"/>
              </a:rPr>
              <a:t>Технический аудит </a:t>
            </a:r>
            <a:endParaRPr lang="en-US" b="1">
              <a:solidFill>
                <a:schemeClr val="tx1"/>
              </a:solidFill>
              <a:latin typeface="Manrope Medium"/>
              <a:ea typeface="Montserrat"/>
              <a:cs typeface="Montserrat"/>
            </a:endParaRPr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b="1">
                <a:solidFill>
                  <a:schemeClr val="tx1"/>
                </a:solidFill>
                <a:latin typeface="Manrope Medium"/>
                <a:ea typeface="Montserrat"/>
                <a:cs typeface="Montserrat"/>
              </a:rPr>
              <a:t>на предприятиях</a:t>
            </a:r>
            <a:endParaRPr lang="ru-RU">
              <a:solidFill>
                <a:schemeClr val="tx1"/>
              </a:solidFill>
              <a:latin typeface="Manrope Medium"/>
            </a:endParaRPr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>
              <a:solidFill>
                <a:srgbClr val="D9D9D9"/>
              </a:solidFill>
              <a:latin typeface="Manrope Medium"/>
              <a:ea typeface="Montserrat"/>
              <a:cs typeface="Montserrat"/>
            </a:endParaRPr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200">
                <a:solidFill>
                  <a:schemeClr val="bg2">
                    <a:lumMod val="50000"/>
                    <a:lumOff val="50000"/>
                  </a:schemeClr>
                </a:solidFill>
                <a:latin typeface="Manrope Medium"/>
                <a:ea typeface="Montserrat"/>
                <a:cs typeface="Montserrat"/>
              </a:rPr>
              <a:t>Специалист Академии выезжает на предприятие и проводит аудит, выявляя слабые места и точки роста производства</a:t>
            </a:r>
            <a:endParaRPr>
              <a:latin typeface="Manrope Medium"/>
            </a:endParaRPr>
          </a:p>
        </p:txBody>
      </p:sp>
      <p:pic>
        <p:nvPicPr>
          <p:cNvPr id="31" name="Google Shape;298;p26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2194457" y="1522275"/>
            <a:ext cx="470434" cy="469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299;p26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4941591" y="1569051"/>
            <a:ext cx="428390" cy="442917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68;p14"/>
          <p:cNvSpPr/>
          <p:nvPr/>
        </p:nvSpPr>
        <p:spPr bwMode="auto">
          <a:xfrm>
            <a:off x="0" y="1"/>
            <a:ext cx="9144000" cy="496097"/>
          </a:xfrm>
          <a:prstGeom prst="rect">
            <a:avLst/>
          </a:prstGeom>
          <a:solidFill>
            <a:srgbClr val="B628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b="1">
              <a:highlight>
                <a:srgbClr val="B62825"/>
              </a:highlight>
            </a:endParaRPr>
          </a:p>
        </p:txBody>
      </p:sp>
      <p:sp>
        <p:nvSpPr>
          <p:cNvPr id="14" name="Google Shape;66;p14"/>
          <p:cNvSpPr txBox="1"/>
          <p:nvPr/>
        </p:nvSpPr>
        <p:spPr bwMode="auto">
          <a:xfrm>
            <a:off x="539552" y="21883"/>
            <a:ext cx="7992887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800">
                <a:solidFill>
                  <a:schemeClr val="tx1"/>
                </a:solidFill>
                <a:latin typeface="Hisqaida 2018"/>
                <a:ea typeface="Montserrat"/>
                <a:cs typeface="Montserrat"/>
              </a:rPr>
              <a:t>НАПРАВЛЕНИЯ РАБОТЫ АКАДЕМИИ</a:t>
            </a:r>
            <a:endParaRPr sz="1800">
              <a:latin typeface="Hisqaida 2018"/>
            </a:endParaRPr>
          </a:p>
        </p:txBody>
      </p:sp>
      <p:cxnSp>
        <p:nvCxnSpPr>
          <p:cNvPr id="16" name="Прямая соединительная линия 15"/>
          <p:cNvCxnSpPr>
            <a:cxnSpLocks/>
          </p:cNvCxnSpPr>
          <p:nvPr/>
        </p:nvCxnSpPr>
        <p:spPr bwMode="auto">
          <a:xfrm>
            <a:off x="2089440" y="2365300"/>
            <a:ext cx="2160240" cy="0"/>
          </a:xfrm>
          <a:prstGeom prst="line">
            <a:avLst/>
          </a:prstGeom>
          <a:ln>
            <a:solidFill>
              <a:schemeClr val="accent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>
            <a:cxnSpLocks/>
          </p:cNvCxnSpPr>
          <p:nvPr/>
        </p:nvCxnSpPr>
        <p:spPr bwMode="auto">
          <a:xfrm>
            <a:off x="4894285" y="2365300"/>
            <a:ext cx="2160240" cy="0"/>
          </a:xfrm>
          <a:prstGeom prst="line">
            <a:avLst/>
          </a:prstGeom>
          <a:ln>
            <a:solidFill>
              <a:schemeClr val="accent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2" name="Рисунок 3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467544" y="2946260"/>
            <a:ext cx="2664298" cy="1977931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231292" y="860606"/>
            <a:ext cx="2664298" cy="1977931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231292" y="2946260"/>
            <a:ext cx="2664298" cy="197793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467544" y="860606"/>
            <a:ext cx="2664298" cy="1977931"/>
          </a:xfrm>
          <a:prstGeom prst="rect">
            <a:avLst/>
          </a:prstGeom>
        </p:spPr>
      </p:pic>
      <p:sp>
        <p:nvSpPr>
          <p:cNvPr id="21" name="Google Shape;66;p14"/>
          <p:cNvSpPr txBox="1"/>
          <p:nvPr/>
        </p:nvSpPr>
        <p:spPr bwMode="auto">
          <a:xfrm>
            <a:off x="539552" y="1781548"/>
            <a:ext cx="2520277" cy="110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200">
                <a:solidFill>
                  <a:schemeClr val="bg2">
                    <a:lumMod val="50000"/>
                    <a:lumOff val="50000"/>
                  </a:schemeClr>
                </a:solidFill>
                <a:latin typeface="Manrope Medium"/>
                <a:ea typeface="Montserrat"/>
                <a:cs typeface="Montserrat"/>
              </a:rPr>
              <a:t>Сотрудники Академии – инженеры и профессиональные сварщики с большим производственным опытом</a:t>
            </a:r>
            <a:endParaRPr sz="1200">
              <a:solidFill>
                <a:schemeClr val="bg2">
                  <a:lumMod val="50000"/>
                  <a:lumOff val="50000"/>
                </a:schemeClr>
              </a:solidFill>
              <a:latin typeface="Manrope Medium"/>
              <a:ea typeface="Montserrat"/>
              <a:cs typeface="Montserrat"/>
            </a:endParaRPr>
          </a:p>
        </p:txBody>
      </p:sp>
      <p:sp>
        <p:nvSpPr>
          <p:cNvPr id="22" name="Google Shape;66;p14"/>
          <p:cNvSpPr txBox="1"/>
          <p:nvPr/>
        </p:nvSpPr>
        <p:spPr bwMode="auto">
          <a:xfrm>
            <a:off x="3354505" y="1781548"/>
            <a:ext cx="2369622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200">
                <a:solidFill>
                  <a:schemeClr val="bg2">
                    <a:lumMod val="50000"/>
                    <a:lumOff val="50000"/>
                  </a:schemeClr>
                </a:solidFill>
                <a:latin typeface="Manrope Medium"/>
                <a:ea typeface="Montserrat"/>
                <a:cs typeface="Montserrat"/>
              </a:rPr>
              <a:t>Работаем с предприятиями </a:t>
            </a:r>
            <a:endParaRPr>
              <a:latin typeface="Manrope Medium"/>
            </a:endParaRPr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200">
                <a:solidFill>
                  <a:schemeClr val="bg2">
                    <a:lumMod val="50000"/>
                    <a:lumOff val="50000"/>
                  </a:schemeClr>
                </a:solidFill>
                <a:latin typeface="Manrope Medium"/>
                <a:ea typeface="Montserrat"/>
                <a:cs typeface="Montserrat"/>
              </a:rPr>
              <a:t>по всей России</a:t>
            </a:r>
            <a:endParaRPr sz="1200">
              <a:solidFill>
                <a:schemeClr val="bg2">
                  <a:lumMod val="50000"/>
                  <a:lumOff val="50000"/>
                </a:schemeClr>
              </a:solidFill>
              <a:latin typeface="Manrope Medium"/>
            </a:endParaRPr>
          </a:p>
        </p:txBody>
      </p:sp>
      <p:sp>
        <p:nvSpPr>
          <p:cNvPr id="23" name="Google Shape;66;p14"/>
          <p:cNvSpPr txBox="1"/>
          <p:nvPr/>
        </p:nvSpPr>
        <p:spPr bwMode="auto">
          <a:xfrm>
            <a:off x="3309999" y="3958605"/>
            <a:ext cx="2597495" cy="914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200">
                <a:solidFill>
                  <a:schemeClr val="bg2">
                    <a:lumMod val="50000"/>
                    <a:lumOff val="50000"/>
                  </a:schemeClr>
                </a:solidFill>
                <a:latin typeface="Manrope Medium"/>
                <a:ea typeface="Montserrat"/>
                <a:cs typeface="Montserrat"/>
              </a:rPr>
              <a:t>Технический аудит проводится БЕСПЛАТНО в рамках презентации сварочных материалов и оборудования </a:t>
            </a:r>
            <a:endParaRPr sz="1200">
              <a:solidFill>
                <a:schemeClr val="bg2">
                  <a:lumMod val="50000"/>
                  <a:lumOff val="50000"/>
                </a:schemeClr>
              </a:solidFill>
              <a:latin typeface="Manrope Medium"/>
            </a:endParaRPr>
          </a:p>
        </p:txBody>
      </p:sp>
      <p:pic>
        <p:nvPicPr>
          <p:cNvPr id="24" name="Google Shape;85;p15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695169" y="1092055"/>
            <a:ext cx="498146" cy="406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86;p15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3498056" y="1073153"/>
            <a:ext cx="360418" cy="475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rcRect l="24575" t="18349" r="1799" b="5453"/>
          <a:stretch/>
        </p:blipFill>
        <p:spPr bwMode="auto">
          <a:xfrm rot="16199998">
            <a:off x="5308498" y="1307998"/>
            <a:ext cx="4539164" cy="3131840"/>
          </a:xfrm>
          <a:prstGeom prst="rect">
            <a:avLst/>
          </a:prstGeom>
        </p:spPr>
      </p:pic>
      <p:sp>
        <p:nvSpPr>
          <p:cNvPr id="30" name="Google Shape;66;p14"/>
          <p:cNvSpPr txBox="1"/>
          <p:nvPr/>
        </p:nvSpPr>
        <p:spPr bwMode="auto">
          <a:xfrm>
            <a:off x="544362" y="3947079"/>
            <a:ext cx="2284418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200">
                <a:solidFill>
                  <a:schemeClr val="bg2">
                    <a:lumMod val="50000"/>
                    <a:lumOff val="50000"/>
                  </a:schemeClr>
                </a:solidFill>
                <a:latin typeface="Manrope Medium"/>
                <a:ea typeface="Montserrat"/>
                <a:cs typeface="Montserrat"/>
              </a:rPr>
              <a:t>Работаем быстро и не навязываем лишних услуг</a:t>
            </a:r>
            <a:endParaRPr sz="1200">
              <a:solidFill>
                <a:schemeClr val="bg2">
                  <a:lumMod val="50000"/>
                  <a:lumOff val="50000"/>
                </a:schemeClr>
              </a:solidFill>
              <a:latin typeface="Manrope Medium"/>
            </a:endParaRPr>
          </a:p>
        </p:txBody>
      </p:sp>
      <p:pic>
        <p:nvPicPr>
          <p:cNvPr id="26" name="Google Shape;87;p15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3534480" y="3223124"/>
            <a:ext cx="360418" cy="504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88;p15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708071" y="3223124"/>
            <a:ext cx="451908" cy="4514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6" name="Прямая соединительная линия 35"/>
          <p:cNvCxnSpPr>
            <a:cxnSpLocks/>
          </p:cNvCxnSpPr>
          <p:nvPr/>
        </p:nvCxnSpPr>
        <p:spPr bwMode="auto">
          <a:xfrm>
            <a:off x="683568" y="1779662"/>
            <a:ext cx="2160240" cy="0"/>
          </a:xfrm>
          <a:prstGeom prst="line">
            <a:avLst/>
          </a:prstGeom>
          <a:ln>
            <a:solidFill>
              <a:schemeClr val="accent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>
            <a:cxnSpLocks/>
          </p:cNvCxnSpPr>
          <p:nvPr/>
        </p:nvCxnSpPr>
        <p:spPr bwMode="auto">
          <a:xfrm>
            <a:off x="3473002" y="1779662"/>
            <a:ext cx="2160240" cy="0"/>
          </a:xfrm>
          <a:prstGeom prst="line">
            <a:avLst/>
          </a:prstGeom>
          <a:ln>
            <a:solidFill>
              <a:schemeClr val="accent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>
            <a:cxnSpLocks/>
          </p:cNvCxnSpPr>
          <p:nvPr/>
        </p:nvCxnSpPr>
        <p:spPr bwMode="auto">
          <a:xfrm>
            <a:off x="683568" y="3939902"/>
            <a:ext cx="2160240" cy="0"/>
          </a:xfrm>
          <a:prstGeom prst="line">
            <a:avLst/>
          </a:prstGeom>
          <a:ln>
            <a:solidFill>
              <a:schemeClr val="accent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>
            <a:cxnSpLocks/>
          </p:cNvCxnSpPr>
          <p:nvPr/>
        </p:nvCxnSpPr>
        <p:spPr bwMode="auto">
          <a:xfrm>
            <a:off x="3473002" y="3939902"/>
            <a:ext cx="2160240" cy="0"/>
          </a:xfrm>
          <a:prstGeom prst="line">
            <a:avLst/>
          </a:prstGeom>
          <a:ln>
            <a:solidFill>
              <a:schemeClr val="accent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Google Shape;68;p14"/>
          <p:cNvSpPr/>
          <p:nvPr/>
        </p:nvSpPr>
        <p:spPr bwMode="auto">
          <a:xfrm>
            <a:off x="0" y="1"/>
            <a:ext cx="9468544" cy="496097"/>
          </a:xfrm>
          <a:prstGeom prst="rect">
            <a:avLst/>
          </a:prstGeom>
          <a:solidFill>
            <a:srgbClr val="B628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b="1">
              <a:highlight>
                <a:srgbClr val="B62825"/>
              </a:highlight>
            </a:endParaRPr>
          </a:p>
        </p:txBody>
      </p:sp>
      <p:sp>
        <p:nvSpPr>
          <p:cNvPr id="31" name="Google Shape;66;p14"/>
          <p:cNvSpPr txBox="1"/>
          <p:nvPr/>
        </p:nvSpPr>
        <p:spPr bwMode="auto">
          <a:xfrm>
            <a:off x="539552" y="21883"/>
            <a:ext cx="7992887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800">
                <a:solidFill>
                  <a:schemeClr val="tx1"/>
                </a:solidFill>
                <a:latin typeface="Hisqaida 2018"/>
                <a:ea typeface="Montserrat"/>
                <a:cs typeface="Montserrat"/>
              </a:rPr>
              <a:t>ПРЕИМУЩЕСТВА АКАДЕМИИ</a:t>
            </a:r>
            <a:endParaRPr sz="1800">
              <a:latin typeface="Hisqaida 201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rcRect l="0" t="3622" r="0" b="49241"/>
          <a:stretch/>
        </p:blipFill>
        <p:spPr bwMode="auto">
          <a:xfrm>
            <a:off x="934236" y="0"/>
            <a:ext cx="7274116" cy="514350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 bwMode="auto">
          <a:xfrm>
            <a:off x="934236" y="3651869"/>
            <a:ext cx="7274116" cy="1152127"/>
          </a:xfrm>
          <a:prstGeom prst="rect">
            <a:avLst/>
          </a:prstGeom>
          <a:solidFill>
            <a:srgbClr val="000000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Google Shape;66;p14"/>
          <p:cNvSpPr txBox="1"/>
          <p:nvPr/>
        </p:nvSpPr>
        <p:spPr bwMode="auto">
          <a:xfrm>
            <a:off x="879954" y="3920170"/>
            <a:ext cx="7382680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2400" b="1">
                <a:solidFill>
                  <a:srgbClr val="C00000"/>
                </a:solidFill>
                <a:latin typeface="Manrope Medium"/>
              </a:rPr>
              <a:t>УСЛУГИ АКАДЕМИИ ДЛЯ ЮРИДИЧЕСКИХ ЛИЦ</a:t>
            </a:r>
            <a:endParaRPr sz="2400" b="1">
              <a:solidFill>
                <a:srgbClr val="C00000"/>
              </a:solidFill>
              <a:latin typeface="Manrope Medium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" name="Google Shape;62;p14"/>
          <p:cNvSpPr/>
          <p:nvPr/>
        </p:nvSpPr>
        <p:spPr bwMode="auto">
          <a:xfrm>
            <a:off x="35496" y="4299942"/>
            <a:ext cx="9073007" cy="677078"/>
          </a:xfrm>
          <a:prstGeom prst="rect">
            <a:avLst/>
          </a:prstGeom>
          <a:solidFill>
            <a:schemeClr val="accent2">
              <a:lumMod val="1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>
              <a:latin typeface="Manrope Medium"/>
            </a:endParaRPr>
          </a:p>
        </p:txBody>
      </p:sp>
      <p:sp>
        <p:nvSpPr>
          <p:cNvPr id="23" name="Google Shape;66;p14"/>
          <p:cNvSpPr txBox="1"/>
          <p:nvPr/>
        </p:nvSpPr>
        <p:spPr bwMode="auto">
          <a:xfrm>
            <a:off x="539553" y="4299942"/>
            <a:ext cx="8234399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>
                <a:solidFill>
                  <a:schemeClr val="tx1"/>
                </a:solidFill>
                <a:latin typeface="Manrope Medium"/>
                <a:ea typeface="Montserrat"/>
                <a:cs typeface="Montserrat"/>
              </a:rPr>
              <a:t>Специалисты Академии выезжают на производства, презентуют сварочные материалы и оборудование, проводят технический аудит и делятся своим опытом</a:t>
            </a:r>
            <a:endParaRPr>
              <a:solidFill>
                <a:schemeClr val="tx1"/>
              </a:solidFill>
              <a:latin typeface="Manrope Medium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rcRect l="0" t="4724" r="8066" b="8066"/>
          <a:stretch/>
        </p:blipFill>
        <p:spPr bwMode="auto">
          <a:xfrm>
            <a:off x="3333855" y="1059582"/>
            <a:ext cx="2462281" cy="3123814"/>
          </a:xfrm>
          <a:prstGeom prst="rect">
            <a:avLst/>
          </a:prstGeom>
        </p:spPr>
      </p:pic>
      <p:sp>
        <p:nvSpPr>
          <p:cNvPr id="12" name="Google Shape;68;p14"/>
          <p:cNvSpPr/>
          <p:nvPr/>
        </p:nvSpPr>
        <p:spPr bwMode="auto">
          <a:xfrm>
            <a:off x="0" y="1059582"/>
            <a:ext cx="467543" cy="3140365"/>
          </a:xfrm>
          <a:prstGeom prst="rect">
            <a:avLst/>
          </a:prstGeom>
          <a:solidFill>
            <a:schemeClr val="accent2">
              <a:lumMod val="1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/>
          <a:srcRect l="0" t="8421" r="4855" b="12346"/>
          <a:stretch/>
        </p:blipFill>
        <p:spPr bwMode="auto">
          <a:xfrm>
            <a:off x="5926143" y="1059582"/>
            <a:ext cx="2822321" cy="3140365"/>
          </a:xfrm>
          <a:prstGeom prst="rect">
            <a:avLst/>
          </a:prstGeom>
        </p:spPr>
      </p:pic>
      <p:sp>
        <p:nvSpPr>
          <p:cNvPr id="18" name="Google Shape;68;p14"/>
          <p:cNvSpPr/>
          <p:nvPr/>
        </p:nvSpPr>
        <p:spPr bwMode="auto">
          <a:xfrm>
            <a:off x="8773953" y="1059582"/>
            <a:ext cx="370046" cy="3140365"/>
          </a:xfrm>
          <a:prstGeom prst="rect">
            <a:avLst/>
          </a:prstGeom>
          <a:solidFill>
            <a:schemeClr val="accent2">
              <a:lumMod val="1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  <p:sp>
        <p:nvSpPr>
          <p:cNvPr id="13" name="Google Shape;68;p14"/>
          <p:cNvSpPr/>
          <p:nvPr/>
        </p:nvSpPr>
        <p:spPr bwMode="auto">
          <a:xfrm>
            <a:off x="-108520" y="1"/>
            <a:ext cx="9361040" cy="496097"/>
          </a:xfrm>
          <a:prstGeom prst="rect">
            <a:avLst/>
          </a:prstGeom>
          <a:solidFill>
            <a:srgbClr val="B628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b="1">
              <a:highlight>
                <a:srgbClr val="B62825"/>
              </a:highlight>
            </a:endParaRPr>
          </a:p>
        </p:txBody>
      </p:sp>
      <p:sp>
        <p:nvSpPr>
          <p:cNvPr id="19" name="Google Shape;66;p14"/>
          <p:cNvSpPr txBox="1"/>
          <p:nvPr/>
        </p:nvSpPr>
        <p:spPr bwMode="auto">
          <a:xfrm>
            <a:off x="539552" y="21883"/>
            <a:ext cx="7992887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800">
                <a:solidFill>
                  <a:schemeClr val="tx1"/>
                </a:solidFill>
                <a:latin typeface="Hisqaida 2018"/>
                <a:ea typeface="Montserrat"/>
                <a:cs typeface="Montserrat"/>
              </a:rPr>
              <a:t>РАБОТА С ПРЕДПРИЯТИЯМИ</a:t>
            </a:r>
            <a:endParaRPr lang="ru-RU" sz="1800">
              <a:latin typeface="Hisqaida 2018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rcRect l="0" t="1520" r="0" b="12405"/>
          <a:stretch/>
        </p:blipFill>
        <p:spPr bwMode="auto">
          <a:xfrm>
            <a:off x="467543" y="1043031"/>
            <a:ext cx="2736305" cy="31403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" name="Google Shape;62;p14"/>
          <p:cNvSpPr/>
          <p:nvPr/>
        </p:nvSpPr>
        <p:spPr bwMode="auto">
          <a:xfrm>
            <a:off x="488204" y="805934"/>
            <a:ext cx="8280919" cy="3960439"/>
          </a:xfrm>
          <a:prstGeom prst="rect">
            <a:avLst/>
          </a:prstGeom>
          <a:solidFill>
            <a:schemeClr val="accent2">
              <a:lumMod val="1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/>
          </a:p>
        </p:txBody>
      </p:sp>
      <p:sp>
        <p:nvSpPr>
          <p:cNvPr id="17" name="TextBox 16"/>
          <p:cNvSpPr txBox="1"/>
          <p:nvPr/>
        </p:nvSpPr>
        <p:spPr bwMode="auto">
          <a:xfrm>
            <a:off x="683568" y="1149471"/>
            <a:ext cx="6120680" cy="3125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lang="ru-RU" sz="1400">
                <a:solidFill>
                  <a:srgbClr val="D9D9D9"/>
                </a:solidFill>
                <a:latin typeface="Manrope Medium"/>
              </a:rPr>
              <a:t>В РАМКАХ ТЕХНИЧЕСКОГО АУДИТА СПЕЦИАЛИСТЫ АКАДЕМИИ:</a:t>
            </a:r>
            <a:endParaRPr lang="ru-RU">
              <a:latin typeface="Manrope Medium"/>
            </a:endParaRPr>
          </a:p>
        </p:txBody>
      </p:sp>
      <p:sp>
        <p:nvSpPr>
          <p:cNvPr id="28" name="TextBox 27"/>
          <p:cNvSpPr txBox="1"/>
          <p:nvPr/>
        </p:nvSpPr>
        <p:spPr bwMode="auto">
          <a:xfrm>
            <a:off x="3643980" y="2002403"/>
            <a:ext cx="24482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Clr>
                <a:schemeClr val="tx1"/>
              </a:buClr>
              <a:defRPr/>
            </a:pPr>
            <a:r>
              <a:rPr lang="ru-RU" sz="1200">
                <a:solidFill>
                  <a:schemeClr val="tx1"/>
                </a:solidFill>
                <a:latin typeface="Manrope Medium"/>
              </a:rPr>
              <a:t>ОЦЕНЯТ</a:t>
            </a:r>
            <a:endParaRPr lang="ru-RU" sz="1200">
              <a:solidFill>
                <a:schemeClr val="bg2">
                  <a:lumMod val="50000"/>
                  <a:lumOff val="50000"/>
                </a:schemeClr>
              </a:solidFill>
              <a:latin typeface="Manrope Medium"/>
            </a:endParaRPr>
          </a:p>
          <a:p>
            <a:pPr lvl="0">
              <a:buClr>
                <a:schemeClr val="tx1"/>
              </a:buClr>
              <a:defRPr/>
            </a:pPr>
            <a:r>
              <a:rPr lang="ru-RU" sz="1200">
                <a:solidFill>
                  <a:schemeClr val="bg2">
                    <a:lumMod val="50000"/>
                    <a:lumOff val="50000"/>
                  </a:schemeClr>
                </a:solidFill>
                <a:latin typeface="Manrope Medium"/>
              </a:rPr>
              <a:t>правильно ли подбираются режимы сварки при работе </a:t>
            </a:r>
            <a:endParaRPr>
              <a:latin typeface="Manrope Medium"/>
            </a:endParaRPr>
          </a:p>
        </p:txBody>
      </p:sp>
      <p:sp>
        <p:nvSpPr>
          <p:cNvPr id="29" name="TextBox 28"/>
          <p:cNvSpPr txBox="1"/>
          <p:nvPr/>
        </p:nvSpPr>
        <p:spPr bwMode="auto">
          <a:xfrm>
            <a:off x="693043" y="1908657"/>
            <a:ext cx="252028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>
                <a:solidFill>
                  <a:schemeClr val="tx1"/>
                </a:solidFill>
                <a:latin typeface="Manrope Medium"/>
              </a:rPr>
              <a:t>ПРОВЕРЯТ</a:t>
            </a:r>
            <a:endParaRPr lang="ru-RU" sz="1200">
              <a:solidFill>
                <a:schemeClr val="bg2">
                  <a:lumMod val="50000"/>
                  <a:lumOff val="50000"/>
                </a:schemeClr>
              </a:solidFill>
              <a:latin typeface="Manrope Medium"/>
            </a:endParaRPr>
          </a:p>
          <a:p>
            <a:pPr>
              <a:defRPr/>
            </a:pPr>
            <a:r>
              <a:rPr lang="ru-RU" sz="1200">
                <a:solidFill>
                  <a:schemeClr val="bg2">
                    <a:lumMod val="50000"/>
                    <a:lumOff val="50000"/>
                  </a:schemeClr>
                </a:solidFill>
                <a:latin typeface="Manrope Medium"/>
              </a:rPr>
              <a:t>соответствует ли текущее оборудование поставленным задачам</a:t>
            </a:r>
            <a:endParaRPr lang="ru-RU" sz="1200">
              <a:latin typeface="Manrope Medium"/>
            </a:endParaRPr>
          </a:p>
        </p:txBody>
      </p:sp>
      <p:sp>
        <p:nvSpPr>
          <p:cNvPr id="30" name="TextBox 29"/>
          <p:cNvSpPr txBox="1"/>
          <p:nvPr/>
        </p:nvSpPr>
        <p:spPr bwMode="auto">
          <a:xfrm>
            <a:off x="683358" y="3201064"/>
            <a:ext cx="231813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>
                <a:solidFill>
                  <a:schemeClr val="tx1"/>
                </a:solidFill>
                <a:latin typeface="Manrope Medium"/>
              </a:rPr>
              <a:t>ПРОВЕДУТ</a:t>
            </a:r>
            <a:r>
              <a:rPr lang="ru-RU" sz="1200">
                <a:solidFill>
                  <a:schemeClr val="bg2">
                    <a:lumMod val="50000"/>
                    <a:lumOff val="50000"/>
                  </a:schemeClr>
                </a:solidFill>
                <a:latin typeface="Manrope Medium"/>
              </a:rPr>
              <a:t> </a:t>
            </a:r>
            <a:endParaRPr>
              <a:latin typeface="Manrope Medium"/>
            </a:endParaRPr>
          </a:p>
          <a:p>
            <a:pPr>
              <a:defRPr/>
            </a:pPr>
            <a:r>
              <a:rPr lang="ru-RU" sz="1200">
                <a:solidFill>
                  <a:schemeClr val="bg2">
                    <a:lumMod val="50000"/>
                    <a:lumOff val="50000"/>
                  </a:schemeClr>
                </a:solidFill>
                <a:latin typeface="Manrope Medium"/>
              </a:rPr>
              <a:t>визуальный и измерительный контроль сварных соединений</a:t>
            </a:r>
            <a:endParaRPr lang="ru-RU" sz="1200">
              <a:latin typeface="Manrope Medium"/>
            </a:endParaRPr>
          </a:p>
        </p:txBody>
      </p:sp>
      <p:sp>
        <p:nvSpPr>
          <p:cNvPr id="31" name="TextBox 30"/>
          <p:cNvSpPr txBox="1"/>
          <p:nvPr/>
        </p:nvSpPr>
        <p:spPr bwMode="auto">
          <a:xfrm>
            <a:off x="3643980" y="3201064"/>
            <a:ext cx="234905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Clr>
                <a:schemeClr val="tx1"/>
              </a:buClr>
              <a:defRPr/>
            </a:pPr>
            <a:r>
              <a:rPr lang="ru-RU" sz="1200">
                <a:solidFill>
                  <a:schemeClr val="tx1"/>
                </a:solidFill>
                <a:latin typeface="Manrope Medium"/>
              </a:rPr>
              <a:t>ОПРЕДЕЛЯТ </a:t>
            </a:r>
            <a:endParaRPr>
              <a:latin typeface="Manrope Medium"/>
            </a:endParaRPr>
          </a:p>
          <a:p>
            <a:pPr lvl="0">
              <a:buClr>
                <a:schemeClr val="tx1"/>
              </a:buClr>
              <a:defRPr/>
            </a:pPr>
            <a:r>
              <a:rPr lang="ru-RU" sz="1200">
                <a:solidFill>
                  <a:schemeClr val="bg2">
                    <a:lumMod val="50000"/>
                    <a:lumOff val="50000"/>
                  </a:schemeClr>
                </a:solidFill>
                <a:latin typeface="Manrope Medium"/>
              </a:rPr>
              <a:t>квалификацию</a:t>
            </a:r>
            <a:r>
              <a:rPr lang="ru-RU" sz="1200">
                <a:solidFill>
                  <a:schemeClr val="tx1"/>
                </a:solidFill>
                <a:latin typeface="Manrope Medium"/>
              </a:rPr>
              <a:t> </a:t>
            </a:r>
            <a:r>
              <a:rPr lang="ru-RU" sz="1200">
                <a:solidFill>
                  <a:schemeClr val="bg2">
                    <a:lumMod val="50000"/>
                    <a:lumOff val="50000"/>
                  </a:schemeClr>
                </a:solidFill>
                <a:latin typeface="Manrope Medium"/>
              </a:rPr>
              <a:t>сварщиков в целом, в т.ч. уровень культуры труда на рабочем месте</a:t>
            </a:r>
            <a:endParaRPr>
              <a:latin typeface="Manrope Medium"/>
            </a:endParaRPr>
          </a:p>
        </p:txBody>
      </p:sp>
      <p:sp>
        <p:nvSpPr>
          <p:cNvPr id="39" name="Стрелка: шеврон 38"/>
          <p:cNvSpPr/>
          <p:nvPr/>
        </p:nvSpPr>
        <p:spPr bwMode="auto">
          <a:xfrm>
            <a:off x="3196644" y="3279932"/>
            <a:ext cx="282018" cy="695188"/>
          </a:xfrm>
          <a:prstGeom prst="chevron">
            <a:avLst>
              <a:gd name="adj" fmla="val 62369"/>
            </a:avLst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40" name="Стрелка: шеврон 39"/>
          <p:cNvSpPr/>
          <p:nvPr/>
        </p:nvSpPr>
        <p:spPr bwMode="auto">
          <a:xfrm>
            <a:off x="3196644" y="1976562"/>
            <a:ext cx="282018" cy="695188"/>
          </a:xfrm>
          <a:prstGeom prst="chevron">
            <a:avLst>
              <a:gd name="adj" fmla="val 62369"/>
            </a:avLst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42" name="Стрелка: шеврон 41"/>
          <p:cNvSpPr/>
          <p:nvPr/>
        </p:nvSpPr>
        <p:spPr bwMode="auto">
          <a:xfrm>
            <a:off x="6018174" y="1976562"/>
            <a:ext cx="282018" cy="695188"/>
          </a:xfrm>
          <a:prstGeom prst="chevron">
            <a:avLst>
              <a:gd name="adj" fmla="val 62369"/>
            </a:avLst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43" name="TextBox 42"/>
          <p:cNvSpPr txBox="1"/>
          <p:nvPr/>
        </p:nvSpPr>
        <p:spPr bwMode="auto">
          <a:xfrm>
            <a:off x="6550630" y="3113649"/>
            <a:ext cx="215345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Clr>
                <a:schemeClr val="tx1"/>
              </a:buClr>
              <a:defRPr/>
            </a:pPr>
            <a:r>
              <a:rPr lang="ru-RU" sz="1200">
                <a:solidFill>
                  <a:schemeClr val="tx1"/>
                </a:solidFill>
                <a:latin typeface="Manrope Medium"/>
              </a:rPr>
              <a:t>ПРОДЕМОНСТРИРУЮТ</a:t>
            </a:r>
            <a:endParaRPr lang="ru-RU" sz="1200">
              <a:solidFill>
                <a:schemeClr val="bg2">
                  <a:lumMod val="50000"/>
                  <a:lumOff val="50000"/>
                </a:schemeClr>
              </a:solidFill>
              <a:latin typeface="Manrope Medium"/>
            </a:endParaRPr>
          </a:p>
          <a:p>
            <a:pPr>
              <a:buClr>
                <a:schemeClr val="tx1"/>
              </a:buClr>
              <a:defRPr/>
            </a:pPr>
            <a:r>
              <a:rPr lang="ru-RU" sz="1200">
                <a:solidFill>
                  <a:schemeClr val="bg2">
                    <a:lumMod val="50000"/>
                    <a:lumOff val="50000"/>
                  </a:schemeClr>
                </a:solidFill>
                <a:latin typeface="Manrope Medium"/>
              </a:rPr>
              <a:t>как правильно настроить сварочное оборудование и улучшат качество швов</a:t>
            </a:r>
            <a:endParaRPr>
              <a:latin typeface="Manrope Medium"/>
            </a:endParaRPr>
          </a:p>
        </p:txBody>
      </p:sp>
      <p:sp>
        <p:nvSpPr>
          <p:cNvPr id="19" name="Google Shape;68;p14"/>
          <p:cNvSpPr/>
          <p:nvPr/>
        </p:nvSpPr>
        <p:spPr bwMode="auto">
          <a:xfrm>
            <a:off x="0" y="1"/>
            <a:ext cx="9144000" cy="496097"/>
          </a:xfrm>
          <a:prstGeom prst="rect">
            <a:avLst/>
          </a:prstGeom>
          <a:solidFill>
            <a:srgbClr val="B628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b="1">
              <a:highlight>
                <a:srgbClr val="B62825"/>
              </a:highlight>
            </a:endParaRPr>
          </a:p>
        </p:txBody>
      </p:sp>
      <p:sp>
        <p:nvSpPr>
          <p:cNvPr id="20" name="Google Shape;66;p14"/>
          <p:cNvSpPr txBox="1"/>
          <p:nvPr/>
        </p:nvSpPr>
        <p:spPr bwMode="auto">
          <a:xfrm>
            <a:off x="539552" y="21883"/>
            <a:ext cx="7992887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800">
                <a:solidFill>
                  <a:schemeClr val="tx1"/>
                </a:solidFill>
                <a:latin typeface="Hisqaida 2018"/>
                <a:ea typeface="Montserrat"/>
                <a:cs typeface="Montserrat"/>
              </a:rPr>
              <a:t>РАБОТА С ПРЕДПРИЯТИЯМИ И ПРОИЗВОДСТВАМИ</a:t>
            </a:r>
            <a:endParaRPr lang="ru-RU" sz="1800">
              <a:latin typeface="Hisqaida 2018"/>
            </a:endParaRPr>
          </a:p>
        </p:txBody>
      </p:sp>
      <p:sp>
        <p:nvSpPr>
          <p:cNvPr id="15" name="Стрелка: шеврон 14"/>
          <p:cNvSpPr/>
          <p:nvPr/>
        </p:nvSpPr>
        <p:spPr bwMode="auto">
          <a:xfrm>
            <a:off x="6018174" y="3273887"/>
            <a:ext cx="282018" cy="695188"/>
          </a:xfrm>
          <a:prstGeom prst="chevron">
            <a:avLst>
              <a:gd name="adj" fmla="val 62369"/>
            </a:avLst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 bwMode="auto">
          <a:xfrm>
            <a:off x="6465320" y="2000989"/>
            <a:ext cx="21534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Clr>
                <a:schemeClr val="tx1"/>
              </a:buClr>
              <a:defRPr/>
            </a:pPr>
            <a:r>
              <a:rPr lang="ru-RU" sz="1200">
                <a:solidFill>
                  <a:schemeClr val="tx1"/>
                </a:solidFill>
                <a:latin typeface="Manrope Medium"/>
              </a:rPr>
              <a:t>ПОДБЕРУТ</a:t>
            </a:r>
            <a:endParaRPr lang="ru-RU" sz="1200">
              <a:solidFill>
                <a:schemeClr val="bg2">
                  <a:lumMod val="50000"/>
                  <a:lumOff val="50000"/>
                </a:schemeClr>
              </a:solidFill>
              <a:latin typeface="Manrope Medium"/>
            </a:endParaRPr>
          </a:p>
          <a:p>
            <a:pPr>
              <a:buClr>
                <a:schemeClr val="tx1"/>
              </a:buClr>
              <a:defRPr/>
            </a:pPr>
            <a:r>
              <a:rPr lang="ru-RU" sz="1200">
                <a:solidFill>
                  <a:schemeClr val="bg2">
                    <a:lumMod val="50000"/>
                    <a:lumOff val="50000"/>
                  </a:schemeClr>
                </a:solidFill>
                <a:latin typeface="Manrope Medium"/>
              </a:rPr>
              <a:t>сварочные материалы под задачи производства </a:t>
            </a:r>
            <a:endParaRPr>
              <a:latin typeface="Manrope Medium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Google Shape;62;p14"/>
          <p:cNvSpPr/>
          <p:nvPr/>
        </p:nvSpPr>
        <p:spPr bwMode="auto">
          <a:xfrm>
            <a:off x="488204" y="805934"/>
            <a:ext cx="8280919" cy="3960439"/>
          </a:xfrm>
          <a:prstGeom prst="rect">
            <a:avLst/>
          </a:prstGeom>
          <a:solidFill>
            <a:schemeClr val="accent2">
              <a:lumMod val="1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/>
          </a:p>
        </p:txBody>
      </p:sp>
      <p:sp>
        <p:nvSpPr>
          <p:cNvPr id="23" name="Google Shape;66;p14"/>
          <p:cNvSpPr txBox="1"/>
          <p:nvPr/>
        </p:nvSpPr>
        <p:spPr bwMode="auto">
          <a:xfrm>
            <a:off x="610986" y="771550"/>
            <a:ext cx="7561414" cy="945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lang="ru-RU" sz="1600" b="1">
                <a:solidFill>
                  <a:srgbClr val="D9D9D9"/>
                </a:solidFill>
                <a:latin typeface="Manrope Medium"/>
              </a:rPr>
              <a:t>Кейс: </a:t>
            </a:r>
            <a:r>
              <a:rPr lang="ru-RU" sz="1200">
                <a:solidFill>
                  <a:srgbClr val="D9D9D9"/>
                </a:solidFill>
                <a:latin typeface="Manrope Medium"/>
              </a:rPr>
              <a:t>для предприятия по изготовлению спецтехники специалисты Академии СВАРГО провели технологический аудит по исследованию дефектов изделия «Створка», вызванных термической деформацией при сварке.</a:t>
            </a:r>
            <a:endParaRPr sz="1200">
              <a:latin typeface="Manrope Medium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012159" y="1447244"/>
            <a:ext cx="2705860" cy="3308529"/>
          </a:xfrm>
          <a:prstGeom prst="rect">
            <a:avLst/>
          </a:prstGeom>
        </p:spPr>
      </p:pic>
      <p:sp>
        <p:nvSpPr>
          <p:cNvPr id="11" name="Google Shape;66;p14"/>
          <p:cNvSpPr txBox="1"/>
          <p:nvPr/>
        </p:nvSpPr>
        <p:spPr bwMode="auto">
          <a:xfrm>
            <a:off x="600741" y="1662975"/>
            <a:ext cx="4979729" cy="2937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defRPr/>
            </a:pPr>
            <a:r>
              <a:rPr lang="ru-RU" sz="1200">
                <a:solidFill>
                  <a:srgbClr val="D9D9D9"/>
                </a:solidFill>
                <a:latin typeface="Manrope Medium"/>
              </a:rPr>
              <a:t>По результатам аудита были выявлены типичные нарушения технологии сварки: </a:t>
            </a:r>
            <a:endParaRPr sz="1200">
              <a:latin typeface="Manrope Medium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defRPr/>
            </a:pPr>
            <a:r>
              <a:rPr lang="ru-RU" sz="1200" b="1">
                <a:solidFill>
                  <a:srgbClr val="D9D9D9"/>
                </a:solidFill>
                <a:latin typeface="Manrope Medium"/>
              </a:rPr>
              <a:t>1. </a:t>
            </a:r>
            <a:r>
              <a:rPr lang="ru-RU" sz="1200">
                <a:solidFill>
                  <a:srgbClr val="D9D9D9"/>
                </a:solidFill>
                <a:latin typeface="Manrope Medium"/>
              </a:rPr>
              <a:t>При сборке изделия «Створка» отсутствует кондуктор для обеспечения жесткой фиксации изделия и нейтрализации термических деформаций. </a:t>
            </a:r>
            <a:endParaRPr/>
          </a:p>
          <a:p>
            <a:pPr algn="just">
              <a:lnSpc>
                <a:spcPct val="107000"/>
              </a:lnSpc>
              <a:spcAft>
                <a:spcPts val="800"/>
              </a:spcAft>
              <a:defRPr/>
            </a:pPr>
            <a:r>
              <a:rPr lang="ru-RU" sz="1200" b="1">
                <a:solidFill>
                  <a:srgbClr val="D9D9D9"/>
                </a:solidFill>
                <a:latin typeface="Manrope Medium"/>
              </a:rPr>
              <a:t>2. </a:t>
            </a:r>
            <a:r>
              <a:rPr lang="ru-RU" sz="1200">
                <a:solidFill>
                  <a:srgbClr val="D9D9D9"/>
                </a:solidFill>
                <a:latin typeface="Manrope Medium"/>
              </a:rPr>
              <a:t>Количество и размер сварочных швов превышает требования КД. </a:t>
            </a:r>
            <a:endParaRPr sz="1200">
              <a:latin typeface="Manrope Medium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defRPr/>
            </a:pPr>
            <a:r>
              <a:rPr lang="ru-RU" sz="1200" b="1">
                <a:solidFill>
                  <a:srgbClr val="D9D9D9"/>
                </a:solidFill>
                <a:latin typeface="Manrope Medium"/>
              </a:rPr>
              <a:t>3. </a:t>
            </a:r>
            <a:r>
              <a:rPr lang="ru-RU" sz="1200">
                <a:solidFill>
                  <a:srgbClr val="D9D9D9"/>
                </a:solidFill>
                <a:latin typeface="Manrope Medium"/>
              </a:rPr>
              <a:t>Сварочные швы расположены так, что происходит высокая концентрация температур, что приводит к деформациям изделия при остывании. </a:t>
            </a:r>
            <a:endParaRPr sz="1200">
              <a:latin typeface="Manrope Medium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defRPr/>
            </a:pPr>
            <a:r>
              <a:rPr lang="ru-RU" sz="1200" b="1">
                <a:solidFill>
                  <a:srgbClr val="D9D9D9"/>
                </a:solidFill>
                <a:latin typeface="Manrope Medium"/>
              </a:rPr>
              <a:t>4. </a:t>
            </a:r>
            <a:r>
              <a:rPr lang="ru-RU" sz="1200">
                <a:solidFill>
                  <a:srgbClr val="D9D9D9"/>
                </a:solidFill>
                <a:latin typeface="Manrope Medium"/>
              </a:rPr>
              <a:t>Изделие сваривается сплошным вектором без деления на зоны и без перераспределения термических нагрузок.</a:t>
            </a:r>
            <a:endParaRPr sz="1200">
              <a:latin typeface="Manrope Medium"/>
            </a:endParaRPr>
          </a:p>
        </p:txBody>
      </p:sp>
      <p:sp>
        <p:nvSpPr>
          <p:cNvPr id="10" name="Google Shape;68;p14"/>
          <p:cNvSpPr/>
          <p:nvPr/>
        </p:nvSpPr>
        <p:spPr bwMode="auto">
          <a:xfrm>
            <a:off x="0" y="1"/>
            <a:ext cx="9180512" cy="496097"/>
          </a:xfrm>
          <a:prstGeom prst="rect">
            <a:avLst/>
          </a:prstGeom>
          <a:solidFill>
            <a:srgbClr val="B628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b="1">
              <a:highlight>
                <a:srgbClr val="B62825"/>
              </a:highlight>
            </a:endParaRPr>
          </a:p>
        </p:txBody>
      </p:sp>
      <p:sp>
        <p:nvSpPr>
          <p:cNvPr id="13" name="Google Shape;66;p14"/>
          <p:cNvSpPr txBox="1"/>
          <p:nvPr/>
        </p:nvSpPr>
        <p:spPr bwMode="auto">
          <a:xfrm>
            <a:off x="539552" y="21883"/>
            <a:ext cx="7992887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800">
                <a:solidFill>
                  <a:schemeClr val="tx1"/>
                </a:solidFill>
                <a:latin typeface="Hisqaida 2018"/>
                <a:ea typeface="Montserrat"/>
                <a:cs typeface="Montserrat"/>
              </a:rPr>
              <a:t>РАБОТА С ПРЕДПРИЯТИЯМИ И ПРОИЗВОДСТВАМИ</a:t>
            </a:r>
            <a:endParaRPr lang="ru-RU" sz="1800">
              <a:latin typeface="Hisqaida 201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Google Shape;62;p14"/>
          <p:cNvSpPr/>
          <p:nvPr/>
        </p:nvSpPr>
        <p:spPr bwMode="auto">
          <a:xfrm>
            <a:off x="488204" y="805934"/>
            <a:ext cx="8280919" cy="3960439"/>
          </a:xfrm>
          <a:prstGeom prst="rect">
            <a:avLst/>
          </a:prstGeom>
          <a:solidFill>
            <a:schemeClr val="accent2">
              <a:lumMod val="1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/>
          </a:p>
        </p:txBody>
      </p:sp>
      <p:sp>
        <p:nvSpPr>
          <p:cNvPr id="15" name="Google Shape;66;p14"/>
          <p:cNvSpPr txBox="1"/>
          <p:nvPr/>
        </p:nvSpPr>
        <p:spPr bwMode="auto">
          <a:xfrm>
            <a:off x="755575" y="805933"/>
            <a:ext cx="7707015" cy="965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defRPr/>
            </a:pPr>
            <a:r>
              <a:rPr lang="ru-RU" sz="1200">
                <a:solidFill>
                  <a:srgbClr val="D9D9D9"/>
                </a:solidFill>
                <a:latin typeface="Manrope Medium"/>
                <a:ea typeface="Montserrat"/>
                <a:cs typeface="Montserrat"/>
              </a:rPr>
              <a:t>Технические специалисты провели анализ результатов аудита и выпустили перечень рекомендаций по устранению дефектов и улучшению качества данного изделия. Это </a:t>
            </a:r>
            <a:r>
              <a:rPr lang="ru-RU" sz="1200" b="1">
                <a:solidFill>
                  <a:srgbClr val="D9D9D9"/>
                </a:solidFill>
                <a:latin typeface="Manrope Medium"/>
                <a:ea typeface="Montserrat"/>
                <a:cs typeface="Montserrat"/>
              </a:rPr>
              <a:t>обеспечит снижение брака, уменьшение временных и материальных затрат и оптимизацию изготовления изделия «Створка» на предприятии</a:t>
            </a:r>
            <a:r>
              <a:rPr lang="ru-RU" sz="1200">
                <a:solidFill>
                  <a:srgbClr val="D9D9D9"/>
                </a:solidFill>
                <a:latin typeface="Manrope Medium"/>
                <a:ea typeface="Montserrat"/>
                <a:cs typeface="Montserrat"/>
              </a:rPr>
              <a:t>. В т.ч. были разработаны новые схемы сборки и сварки изделия. </a:t>
            </a:r>
            <a:endParaRPr sz="1200">
              <a:latin typeface="Manrope Medium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209360" y="1786645"/>
            <a:ext cx="4653270" cy="25009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 bwMode="auto">
          <a:xfrm>
            <a:off x="752969" y="4267648"/>
            <a:ext cx="7823680" cy="4787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defRPr/>
            </a:pPr>
            <a:r>
              <a:rPr lang="ru-RU" sz="1200">
                <a:solidFill>
                  <a:srgbClr val="D9D9D9"/>
                </a:solidFill>
                <a:latin typeface="Manrope Medium"/>
                <a:ea typeface="Montserrat"/>
                <a:cs typeface="Montserrat"/>
              </a:rPr>
              <a:t>Необходимо использовать предлагаемую схему сварки для перераспределения термических воздействий и скомпенсировать их.</a:t>
            </a:r>
            <a:endParaRPr sz="1200">
              <a:latin typeface="Manrope Medium"/>
            </a:endParaRPr>
          </a:p>
        </p:txBody>
      </p:sp>
      <p:sp>
        <p:nvSpPr>
          <p:cNvPr id="10" name="Google Shape;68;p14"/>
          <p:cNvSpPr/>
          <p:nvPr/>
        </p:nvSpPr>
        <p:spPr bwMode="auto">
          <a:xfrm>
            <a:off x="0" y="1"/>
            <a:ext cx="9324528" cy="496097"/>
          </a:xfrm>
          <a:prstGeom prst="rect">
            <a:avLst/>
          </a:prstGeom>
          <a:solidFill>
            <a:srgbClr val="B628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b="1">
              <a:highlight>
                <a:srgbClr val="B62825"/>
              </a:highlight>
            </a:endParaRPr>
          </a:p>
        </p:txBody>
      </p:sp>
      <p:sp>
        <p:nvSpPr>
          <p:cNvPr id="12" name="Google Shape;66;p14"/>
          <p:cNvSpPr txBox="1"/>
          <p:nvPr/>
        </p:nvSpPr>
        <p:spPr bwMode="auto">
          <a:xfrm>
            <a:off x="539552" y="21883"/>
            <a:ext cx="7992887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800">
                <a:solidFill>
                  <a:schemeClr val="tx1"/>
                </a:solidFill>
                <a:latin typeface="Hisqaida 2018"/>
                <a:ea typeface="Montserrat"/>
                <a:cs typeface="Montserrat"/>
              </a:rPr>
              <a:t>РАБОТА С ПРЕДПРИЯТИЯМИ И ПРОИЗВОДСТВАМИ</a:t>
            </a:r>
            <a:endParaRPr lang="ru-RU" sz="1800">
              <a:latin typeface="Hisqaida 201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" name="Google Shape;62;p14"/>
          <p:cNvSpPr/>
          <p:nvPr/>
        </p:nvSpPr>
        <p:spPr bwMode="auto">
          <a:xfrm>
            <a:off x="488204" y="1379583"/>
            <a:ext cx="8280919" cy="451056"/>
          </a:xfrm>
          <a:prstGeom prst="rect">
            <a:avLst/>
          </a:prstGeom>
          <a:solidFill>
            <a:schemeClr val="accent2">
              <a:lumMod val="1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/>
          </a:p>
        </p:txBody>
      </p:sp>
      <p:pic>
        <p:nvPicPr>
          <p:cNvPr id="209" name="Google Shape;209;p21"/>
          <p:cNvPicPr/>
          <p:nvPr/>
        </p:nvPicPr>
        <p:blipFill>
          <a:blip r:embed="rId2">
            <a:alphaModFix/>
          </a:blip>
          <a:srcRect l="4332" t="0" r="0" b="4331"/>
          <a:stretch/>
        </p:blipFill>
        <p:spPr bwMode="auto">
          <a:xfrm>
            <a:off x="495255" y="1830641"/>
            <a:ext cx="2069874" cy="2218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1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2666374" y="1830671"/>
            <a:ext cx="1905626" cy="221457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66;p14"/>
          <p:cNvSpPr txBox="1"/>
          <p:nvPr/>
        </p:nvSpPr>
        <p:spPr bwMode="auto">
          <a:xfrm>
            <a:off x="495255" y="1379583"/>
            <a:ext cx="576064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>
                <a:solidFill>
                  <a:schemeClr val="tx1"/>
                </a:solidFill>
                <a:latin typeface="Manrope Medium"/>
              </a:rPr>
              <a:t>До </a:t>
            </a:r>
            <a:endParaRPr>
              <a:solidFill>
                <a:schemeClr val="tx1"/>
              </a:solidFill>
              <a:latin typeface="Manrope Medium"/>
            </a:endParaRPr>
          </a:p>
        </p:txBody>
      </p:sp>
      <p:sp>
        <p:nvSpPr>
          <p:cNvPr id="15" name="Google Shape;66;p14"/>
          <p:cNvSpPr txBox="1"/>
          <p:nvPr/>
        </p:nvSpPr>
        <p:spPr bwMode="auto">
          <a:xfrm>
            <a:off x="2483768" y="1379583"/>
            <a:ext cx="879880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>
                <a:solidFill>
                  <a:schemeClr val="tx1"/>
                </a:solidFill>
                <a:latin typeface="Manrope Medium"/>
              </a:rPr>
              <a:t>После</a:t>
            </a:r>
            <a:endParaRPr>
              <a:solidFill>
                <a:schemeClr val="tx1"/>
              </a:solidFill>
              <a:latin typeface="Manrope Medium"/>
            </a:endParaRPr>
          </a:p>
        </p:txBody>
      </p:sp>
      <p:sp>
        <p:nvSpPr>
          <p:cNvPr id="16" name="Google Shape;68;p14"/>
          <p:cNvSpPr/>
          <p:nvPr/>
        </p:nvSpPr>
        <p:spPr bwMode="auto">
          <a:xfrm>
            <a:off x="0" y="1"/>
            <a:ext cx="9144000" cy="496097"/>
          </a:xfrm>
          <a:prstGeom prst="rect">
            <a:avLst/>
          </a:prstGeom>
          <a:solidFill>
            <a:srgbClr val="B628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 b="1">
              <a:highlight>
                <a:srgbClr val="B62825"/>
              </a:highlight>
            </a:endParaRPr>
          </a:p>
        </p:txBody>
      </p:sp>
      <p:sp>
        <p:nvSpPr>
          <p:cNvPr id="17" name="Google Shape;66;p14"/>
          <p:cNvSpPr txBox="1"/>
          <p:nvPr/>
        </p:nvSpPr>
        <p:spPr bwMode="auto">
          <a:xfrm>
            <a:off x="539552" y="21883"/>
            <a:ext cx="7992887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800">
                <a:solidFill>
                  <a:schemeClr val="tx1"/>
                </a:solidFill>
                <a:latin typeface="Hisqaida 2018"/>
                <a:ea typeface="Montserrat"/>
                <a:cs typeface="Montserrat"/>
              </a:rPr>
              <a:t>ДОСТИЖЕНИЯ УЧЕНИКОВ</a:t>
            </a:r>
            <a:endParaRPr lang="ru-RU" sz="1800">
              <a:latin typeface="Hisqaida 2018"/>
            </a:endParaRPr>
          </a:p>
        </p:txBody>
      </p:sp>
      <p:sp>
        <p:nvSpPr>
          <p:cNvPr id="19" name="Google Shape;66;p14"/>
          <p:cNvSpPr txBox="1"/>
          <p:nvPr/>
        </p:nvSpPr>
        <p:spPr bwMode="auto">
          <a:xfrm>
            <a:off x="5103767" y="1379583"/>
            <a:ext cx="576064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>
                <a:solidFill>
                  <a:schemeClr val="tx1"/>
                </a:solidFill>
                <a:latin typeface="Manrope Medium"/>
              </a:rPr>
              <a:t>До </a:t>
            </a:r>
            <a:endParaRPr>
              <a:solidFill>
                <a:schemeClr val="tx1"/>
              </a:solidFill>
              <a:latin typeface="Manrope Medium"/>
            </a:endParaRPr>
          </a:p>
        </p:txBody>
      </p:sp>
      <p:sp>
        <p:nvSpPr>
          <p:cNvPr id="20" name="Google Shape;66;p14"/>
          <p:cNvSpPr txBox="1"/>
          <p:nvPr/>
        </p:nvSpPr>
        <p:spPr bwMode="auto">
          <a:xfrm>
            <a:off x="7092280" y="1379583"/>
            <a:ext cx="879880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>
                <a:solidFill>
                  <a:schemeClr val="tx1"/>
                </a:solidFill>
                <a:latin typeface="Manrope Medium"/>
              </a:rPr>
              <a:t>После</a:t>
            </a:r>
            <a:endParaRPr>
              <a:solidFill>
                <a:schemeClr val="tx1"/>
              </a:solidFill>
              <a:latin typeface="Manrope Medium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rcRect l="0" t="13138" r="0" b="0"/>
          <a:stretch/>
        </p:blipFill>
        <p:spPr bwMode="auto">
          <a:xfrm>
            <a:off x="4860032" y="1827121"/>
            <a:ext cx="1915212" cy="22181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rcRect l="19704" t="0" r="15873" b="0"/>
          <a:stretch/>
        </p:blipFill>
        <p:spPr bwMode="auto">
          <a:xfrm>
            <a:off x="6866904" y="1827121"/>
            <a:ext cx="1902220" cy="2214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theme/_rels/theme1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R7-Office/7.4.0.112</Application>
  <DocSecurity>0</DocSecurity>
  <PresentationFormat>Экран (16:9)</PresentationFormat>
  <Paragraphs>0</Paragraphs>
  <Slides>17</Slides>
  <Notes>17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User</dc:creator>
  <cp:keywords/>
  <dc:description/>
  <dc:identifier/>
  <dc:language/>
  <cp:lastModifiedBy>Аврукевич Федор</cp:lastModifiedBy>
  <cp:revision>144</cp:revision>
  <dcterms:modified xsi:type="dcterms:W3CDTF">2023-12-27T14:18:19Z</dcterms:modified>
  <cp:category/>
  <cp:contentStatus/>
  <cp:version/>
</cp:coreProperties>
</file>